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34"/>
  </p:notesMasterIdLst>
  <p:sldIdLst>
    <p:sldId id="272" r:id="rId3"/>
    <p:sldId id="334" r:id="rId4"/>
    <p:sldId id="368" r:id="rId5"/>
    <p:sldId id="366" r:id="rId6"/>
    <p:sldId id="258" r:id="rId7"/>
    <p:sldId id="270" r:id="rId8"/>
    <p:sldId id="315" r:id="rId9"/>
    <p:sldId id="361" r:id="rId10"/>
    <p:sldId id="335" r:id="rId11"/>
    <p:sldId id="367" r:id="rId12"/>
    <p:sldId id="369" r:id="rId13"/>
    <p:sldId id="359" r:id="rId14"/>
    <p:sldId id="355" r:id="rId15"/>
    <p:sldId id="356" r:id="rId16"/>
    <p:sldId id="357" r:id="rId17"/>
    <p:sldId id="353" r:id="rId18"/>
    <p:sldId id="362" r:id="rId19"/>
    <p:sldId id="329" r:id="rId20"/>
    <p:sldId id="342" r:id="rId21"/>
    <p:sldId id="354" r:id="rId22"/>
    <p:sldId id="336" r:id="rId23"/>
    <p:sldId id="337" r:id="rId24"/>
    <p:sldId id="358" r:id="rId25"/>
    <p:sldId id="328" r:id="rId26"/>
    <p:sldId id="340" r:id="rId27"/>
    <p:sldId id="341" r:id="rId28"/>
    <p:sldId id="351" r:id="rId29"/>
    <p:sldId id="363" r:id="rId30"/>
    <p:sldId id="364" r:id="rId31"/>
    <p:sldId id="365" r:id="rId32"/>
    <p:sldId id="35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06" autoAdjust="0"/>
    <p:restoredTop sz="94660"/>
  </p:normalViewPr>
  <p:slideViewPr>
    <p:cSldViewPr>
      <p:cViewPr>
        <p:scale>
          <a:sx n="75" d="100"/>
          <a:sy n="75" d="100"/>
        </p:scale>
        <p:origin x="-100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8AD56-8B35-4383-9EA9-44FB7945BD56}" type="datetimeFigureOut">
              <a:rPr lang="en-US" smtClean="0"/>
              <a:pPr/>
              <a:t>5/7/15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2D1C5-FD62-42F9-B364-A70699255B59}" type="slidenum">
              <a:rPr lang="en-US" smtClean="0"/>
              <a:pPr/>
              <a:t>‹#›</a:t>
            </a:fld>
            <a:endParaRPr lang="en-US" dirty="0"/>
          </a:p>
        </p:txBody>
      </p:sp>
    </p:spTree>
    <p:extLst>
      <p:ext uri="{BB962C8B-B14F-4D97-AF65-F5344CB8AC3E}">
        <p14:creationId xmlns:p14="http://schemas.microsoft.com/office/powerpoint/2010/main" val="329828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28B9B7F-28D6-48EF-9654-07C371EAB0C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lumOff val="25000"/>
                  </a:schemeClr>
                </a:solidFill>
              </a:defRPr>
            </a:lvl1pPr>
            <a:lvl2pPr marL="457161" indent="0" algn="ctr">
              <a:buNone/>
              <a:defRPr>
                <a:solidFill>
                  <a:schemeClr val="tx1">
                    <a:tint val="75000"/>
                  </a:schemeClr>
                </a:solidFill>
              </a:defRPr>
            </a:lvl2pPr>
            <a:lvl3pPr marL="914322" indent="0" algn="ctr">
              <a:buNone/>
              <a:defRPr>
                <a:solidFill>
                  <a:schemeClr val="tx1">
                    <a:tint val="75000"/>
                  </a:schemeClr>
                </a:solidFill>
              </a:defRPr>
            </a:lvl3pPr>
            <a:lvl4pPr marL="1371483" indent="0" algn="ctr">
              <a:buNone/>
              <a:defRPr>
                <a:solidFill>
                  <a:schemeClr val="tx1">
                    <a:tint val="75000"/>
                  </a:schemeClr>
                </a:solidFill>
              </a:defRPr>
            </a:lvl4pPr>
            <a:lvl5pPr marL="1828644" indent="0" algn="ctr">
              <a:buNone/>
              <a:defRPr>
                <a:solidFill>
                  <a:schemeClr val="tx1">
                    <a:tint val="75000"/>
                  </a:schemeClr>
                </a:solidFill>
              </a:defRPr>
            </a:lvl5pPr>
            <a:lvl6pPr marL="2285805" indent="0" algn="ctr">
              <a:buNone/>
              <a:defRPr>
                <a:solidFill>
                  <a:schemeClr val="tx1">
                    <a:tint val="75000"/>
                  </a:schemeClr>
                </a:solidFill>
              </a:defRPr>
            </a:lvl6pPr>
            <a:lvl7pPr marL="2742966" indent="0" algn="ctr">
              <a:buNone/>
              <a:defRPr>
                <a:solidFill>
                  <a:schemeClr val="tx1">
                    <a:tint val="75000"/>
                  </a:schemeClr>
                </a:solidFill>
              </a:defRPr>
            </a:lvl7pPr>
            <a:lvl8pPr marL="3200127" indent="0" algn="ctr">
              <a:buNone/>
              <a:defRPr>
                <a:solidFill>
                  <a:schemeClr val="tx1">
                    <a:tint val="75000"/>
                  </a:schemeClr>
                </a:solidFill>
              </a:defRPr>
            </a:lvl8pPr>
            <a:lvl9pPr marL="3657288" indent="0" algn="ctr">
              <a:buNone/>
              <a:defRPr>
                <a:solidFill>
                  <a:schemeClr val="tx1">
                    <a:tint val="75000"/>
                  </a:schemeClr>
                </a:solidFill>
              </a:defRPr>
            </a:lvl9pPr>
          </a:lstStyle>
          <a:p>
            <a:r>
              <a:rPr lang="en-US" smtClean="0"/>
              <a:t>Click to edit Master subtitle style</a:t>
            </a:r>
            <a:endParaRPr lang="en-US" dirty="0"/>
          </a:p>
        </p:txBody>
      </p:sp>
      <p:sp>
        <p:nvSpPr>
          <p:cNvPr id="7" name="Title Placeholder 1"/>
          <p:cNvSpPr>
            <a:spLocks noGrp="1"/>
          </p:cNvSpPr>
          <p:nvPr>
            <p:ph type="title"/>
          </p:nvPr>
        </p:nvSpPr>
        <p:spPr>
          <a:xfrm>
            <a:off x="285227" y="2145305"/>
            <a:ext cx="8573546" cy="1172069"/>
          </a:xfrm>
          <a:prstGeom prst="rect">
            <a:avLst/>
          </a:prstGeom>
        </p:spPr>
        <p:txBody>
          <a:bodyPr rtlCol="0">
            <a:noAutofit/>
          </a:body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8108950" y="6356350"/>
            <a:ext cx="577850" cy="2540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D0D0D"/>
                </a:solidFill>
                <a:latin typeface="Arial"/>
              </a:defRPr>
            </a:lvl1pPr>
          </a:lstStyle>
          <a:p>
            <a:fld id="{37FF197C-F017-49A4-837F-CFBA0837DE8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457200" y="1752600"/>
            <a:ext cx="7086600" cy="381000"/>
          </a:xfrm>
        </p:spPr>
        <p:txBody>
          <a:bodyPr>
            <a:normAutofit/>
          </a:bodyPr>
          <a:lstStyle>
            <a:lvl1pPr marL="0" indent="0" algn="l">
              <a:buNone/>
              <a:defRPr sz="1400" b="1" cap="all">
                <a:solidFill>
                  <a:srgbClr val="00654F"/>
                </a:solidFill>
                <a:latin typeface="+mn-lt"/>
              </a:defRPr>
            </a:lvl1pPr>
            <a:lvl2pPr marL="457161" indent="0" algn="ctr">
              <a:buNone/>
              <a:defRPr>
                <a:solidFill>
                  <a:schemeClr val="tx1">
                    <a:tint val="75000"/>
                  </a:schemeClr>
                </a:solidFill>
              </a:defRPr>
            </a:lvl2pPr>
            <a:lvl3pPr marL="914322" indent="0" algn="ctr">
              <a:buNone/>
              <a:defRPr>
                <a:solidFill>
                  <a:schemeClr val="tx1">
                    <a:tint val="75000"/>
                  </a:schemeClr>
                </a:solidFill>
              </a:defRPr>
            </a:lvl3pPr>
            <a:lvl4pPr marL="1371483" indent="0" algn="ctr">
              <a:buNone/>
              <a:defRPr>
                <a:solidFill>
                  <a:schemeClr val="tx1">
                    <a:tint val="75000"/>
                  </a:schemeClr>
                </a:solidFill>
              </a:defRPr>
            </a:lvl4pPr>
            <a:lvl5pPr marL="1828644" indent="0" algn="ctr">
              <a:buNone/>
              <a:defRPr>
                <a:solidFill>
                  <a:schemeClr val="tx1">
                    <a:tint val="75000"/>
                  </a:schemeClr>
                </a:solidFill>
              </a:defRPr>
            </a:lvl5pPr>
            <a:lvl6pPr marL="2285805" indent="0" algn="ctr">
              <a:buNone/>
              <a:defRPr>
                <a:solidFill>
                  <a:schemeClr val="tx1">
                    <a:tint val="75000"/>
                  </a:schemeClr>
                </a:solidFill>
              </a:defRPr>
            </a:lvl6pPr>
            <a:lvl7pPr marL="2742966" indent="0" algn="ctr">
              <a:buNone/>
              <a:defRPr>
                <a:solidFill>
                  <a:schemeClr val="tx1">
                    <a:tint val="75000"/>
                  </a:schemeClr>
                </a:solidFill>
              </a:defRPr>
            </a:lvl7pPr>
            <a:lvl8pPr marL="3200127" indent="0" algn="ctr">
              <a:buNone/>
              <a:defRPr>
                <a:solidFill>
                  <a:schemeClr val="tx1">
                    <a:tint val="75000"/>
                  </a:schemeClr>
                </a:solidFill>
              </a:defRPr>
            </a:lvl8pPr>
            <a:lvl9pPr marL="3657288" indent="0" algn="ctr">
              <a:buNone/>
              <a:defRPr>
                <a:solidFill>
                  <a:schemeClr val="tx1">
                    <a:tint val="75000"/>
                  </a:schemeClr>
                </a:solidFill>
              </a:defRPr>
            </a:lvl9pPr>
          </a:lstStyle>
          <a:p>
            <a:r>
              <a:rPr lang="en-US" smtClean="0"/>
              <a:t>Click to edit Master subtitle style</a:t>
            </a:r>
            <a:endParaRPr lang="en-US" dirty="0"/>
          </a:p>
        </p:txBody>
      </p:sp>
      <p:sp>
        <p:nvSpPr>
          <p:cNvPr id="9" name="Title Placeholder 1"/>
          <p:cNvSpPr>
            <a:spLocks noGrp="1"/>
          </p:cNvSpPr>
          <p:nvPr>
            <p:ph type="title"/>
          </p:nvPr>
        </p:nvSpPr>
        <p:spPr>
          <a:xfrm>
            <a:off x="285227" y="2209800"/>
            <a:ext cx="8573546" cy="609600"/>
          </a:xfrm>
          <a:prstGeom prst="rect">
            <a:avLst/>
          </a:prstGeom>
        </p:spPr>
        <p:txBody>
          <a:bodyPr rtlCol="0">
            <a:noAutofit/>
          </a:bodyPr>
          <a:lstStyle>
            <a:lvl1pPr algn="l">
              <a:defRPr sz="4800">
                <a:latin typeface="+mj-lt"/>
              </a:defRPr>
            </a:lvl1pPr>
          </a:lstStyle>
          <a:p>
            <a:r>
              <a:rPr lang="en-US" smtClean="0"/>
              <a:t>Click to edit Master title style</a:t>
            </a:r>
            <a:endParaRPr lang="en-US" dirty="0"/>
          </a:p>
        </p:txBody>
      </p:sp>
      <p:sp>
        <p:nvSpPr>
          <p:cNvPr id="10" name="Text Placeholder 8"/>
          <p:cNvSpPr>
            <a:spLocks noGrp="1"/>
          </p:cNvSpPr>
          <p:nvPr>
            <p:ph type="body" sz="quarter" idx="13"/>
          </p:nvPr>
        </p:nvSpPr>
        <p:spPr>
          <a:xfrm>
            <a:off x="762000" y="2971800"/>
            <a:ext cx="8077200" cy="3200400"/>
          </a:xfrm>
        </p:spPr>
        <p:txBody>
          <a:bodyPr>
            <a:normAutofit/>
          </a:bodyPr>
          <a:lstStyle>
            <a:lvl1pPr marL="0" indent="0">
              <a:buNone/>
              <a:defRPr sz="1800">
                <a:latin typeface="+mn-lt"/>
              </a:defRPr>
            </a:lvl1pPr>
            <a:lvl2pPr>
              <a:buNone/>
              <a:defRPr sz="2000">
                <a:latin typeface="+mn-lt"/>
              </a:defRPr>
            </a:lvl2pPr>
            <a:lvl3pPr>
              <a:buNone/>
              <a:defRPr sz="2000">
                <a:latin typeface="+mn-lt"/>
              </a:defRPr>
            </a:lvl3pPr>
            <a:lvl4pPr>
              <a:buNone/>
              <a:defRPr>
                <a:latin typeface="+mn-lt"/>
              </a:defRPr>
            </a:lvl4pPr>
            <a:lvl5pPr>
              <a:buNone/>
              <a:defRPr>
                <a:latin typeface="+mn-lt"/>
              </a:defRPr>
            </a:lvl5pPr>
          </a:lstStyle>
          <a:p>
            <a:pPr lvl="0"/>
            <a:r>
              <a:rPr lang="en-US" smtClean="0"/>
              <a:t>Click to edit Master text styles</a:t>
            </a:r>
          </a:p>
        </p:txBody>
      </p:sp>
      <p:sp>
        <p:nvSpPr>
          <p:cNvPr id="5" name="Slide Number Placeholder 5"/>
          <p:cNvSpPr>
            <a:spLocks noGrp="1"/>
          </p:cNvSpPr>
          <p:nvPr>
            <p:ph type="sldNum" sz="quarter" idx="14"/>
          </p:nvPr>
        </p:nvSpPr>
        <p:spPr>
          <a:xfrm>
            <a:off x="8108950" y="6356350"/>
            <a:ext cx="577850" cy="2540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D0D0D"/>
                </a:solidFill>
                <a:latin typeface="Arial"/>
              </a:defRPr>
            </a:lvl1pPr>
          </a:lstStyle>
          <a:p>
            <a:fld id="{37FF197C-F017-49A4-837F-CFBA0837DE8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a:xfrm>
            <a:off x="285227" y="638359"/>
            <a:ext cx="8573546" cy="1172069"/>
          </a:xfrm>
          <a:prstGeom prst="rect">
            <a:avLst/>
          </a:prstGeom>
        </p:spPr>
        <p:txBody>
          <a:bodyPr rtlCol="0">
            <a:noAutofit/>
          </a:body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8108950" y="6356350"/>
            <a:ext cx="577850" cy="2540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D0D0D"/>
                </a:solidFill>
                <a:latin typeface="Arial"/>
              </a:defRPr>
            </a:lvl1pPr>
          </a:lstStyle>
          <a:p>
            <a:fld id="{37FF197C-F017-49A4-837F-CFBA0837DE8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227" y="2184401"/>
            <a:ext cx="4072434" cy="353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2754" y="2184401"/>
            <a:ext cx="4126020" cy="353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a:xfrm>
            <a:off x="285227" y="638359"/>
            <a:ext cx="8573546" cy="1172069"/>
          </a:xfrm>
          <a:prstGeom prst="rect">
            <a:avLst/>
          </a:prstGeom>
        </p:spPr>
        <p:txBody>
          <a:bodyPr rtlCol="0">
            <a:noAutofit/>
          </a:body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8108950" y="6356350"/>
            <a:ext cx="577850" cy="2540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D0D0D"/>
                </a:solidFill>
                <a:latin typeface="Arial"/>
              </a:defRPr>
            </a:lvl1pPr>
          </a:lstStyle>
          <a:p>
            <a:fld id="{37FF197C-F017-49A4-837F-CFBA0837DE8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368557"/>
            <a:ext cx="4040188" cy="639762"/>
          </a:xfrm>
        </p:spPr>
        <p:txBody>
          <a:bodyPr anchor="b"/>
          <a:lstStyle>
            <a:lvl1pPr marL="0" indent="0">
              <a:buNone/>
              <a:defRPr sz="2400" b="1">
                <a:latin typeface="+mn-lt"/>
              </a:defRPr>
            </a:lvl1pPr>
            <a:lvl2pPr marL="457161" indent="0">
              <a:buNone/>
              <a:defRPr sz="2000" b="1"/>
            </a:lvl2pPr>
            <a:lvl3pPr marL="914322" indent="0">
              <a:buNone/>
              <a:defRPr sz="1800" b="1"/>
            </a:lvl3pPr>
            <a:lvl4pPr marL="1371483" indent="0">
              <a:buNone/>
              <a:defRPr sz="1600" b="1"/>
            </a:lvl4pPr>
            <a:lvl5pPr marL="1828644" indent="0">
              <a:buNone/>
              <a:defRPr sz="1600" b="1"/>
            </a:lvl5pPr>
            <a:lvl6pPr marL="2285805" indent="0">
              <a:buNone/>
              <a:defRPr sz="1600" b="1"/>
            </a:lvl6pPr>
            <a:lvl7pPr marL="2742966" indent="0">
              <a:buNone/>
              <a:defRPr sz="1600" b="1"/>
            </a:lvl7pPr>
            <a:lvl8pPr marL="3200127" indent="0">
              <a:buNone/>
              <a:defRPr sz="1600" b="1"/>
            </a:lvl8pPr>
            <a:lvl9pPr marL="36572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008318"/>
            <a:ext cx="4040188" cy="2876446"/>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368557"/>
            <a:ext cx="4041775" cy="639762"/>
          </a:xfrm>
        </p:spPr>
        <p:txBody>
          <a:bodyPr anchor="b"/>
          <a:lstStyle>
            <a:lvl1pPr marL="0" indent="0">
              <a:buNone/>
              <a:defRPr sz="2400" b="1">
                <a:latin typeface="+mn-lt"/>
              </a:defRPr>
            </a:lvl1pPr>
            <a:lvl2pPr marL="457161" indent="0">
              <a:buNone/>
              <a:defRPr sz="2000" b="1"/>
            </a:lvl2pPr>
            <a:lvl3pPr marL="914322" indent="0">
              <a:buNone/>
              <a:defRPr sz="1800" b="1"/>
            </a:lvl3pPr>
            <a:lvl4pPr marL="1371483" indent="0">
              <a:buNone/>
              <a:defRPr sz="1600" b="1"/>
            </a:lvl4pPr>
            <a:lvl5pPr marL="1828644" indent="0">
              <a:buNone/>
              <a:defRPr sz="1600" b="1"/>
            </a:lvl5pPr>
            <a:lvl6pPr marL="2285805" indent="0">
              <a:buNone/>
              <a:defRPr sz="1600" b="1"/>
            </a:lvl6pPr>
            <a:lvl7pPr marL="2742966" indent="0">
              <a:buNone/>
              <a:defRPr sz="1600" b="1"/>
            </a:lvl7pPr>
            <a:lvl8pPr marL="3200127" indent="0">
              <a:buNone/>
              <a:defRPr sz="1600" b="1"/>
            </a:lvl8pPr>
            <a:lvl9pPr marL="36572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3008318"/>
            <a:ext cx="4041775" cy="2876446"/>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285227" y="638359"/>
            <a:ext cx="8573546" cy="1172069"/>
          </a:xfrm>
          <a:prstGeom prst="rect">
            <a:avLst/>
          </a:prstGeom>
        </p:spPr>
        <p:txBody>
          <a:bodyPr rtlCol="0">
            <a:noAutofit/>
          </a:bodyPr>
          <a:lstStyle/>
          <a:p>
            <a:r>
              <a:rPr lang="en-US" smtClean="0"/>
              <a:t>Click to edit Master title style</a:t>
            </a:r>
            <a:endParaRPr lang="en-US" dirty="0"/>
          </a:p>
        </p:txBody>
      </p:sp>
      <p:sp>
        <p:nvSpPr>
          <p:cNvPr id="7" name="Slide Number Placeholder 5"/>
          <p:cNvSpPr>
            <a:spLocks noGrp="1"/>
          </p:cNvSpPr>
          <p:nvPr>
            <p:ph type="sldNum" sz="quarter" idx="10"/>
          </p:nvPr>
        </p:nvSpPr>
        <p:spPr>
          <a:xfrm>
            <a:off x="8108950" y="6356350"/>
            <a:ext cx="577850" cy="2540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D0D0D"/>
                </a:solidFill>
                <a:latin typeface="Arial"/>
              </a:defRPr>
            </a:lvl1pPr>
          </a:lstStyle>
          <a:p>
            <a:fld id="{37FF197C-F017-49A4-837F-CFBA0837DE8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638359"/>
            <a:ext cx="9143999" cy="1172069"/>
          </a:xfrm>
        </p:spPr>
        <p:txBody>
          <a:bodyPr/>
          <a:lstStyle>
            <a:lvl1pPr>
              <a:defRPr spc="0"/>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8108950" y="6356350"/>
            <a:ext cx="577850" cy="2540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D0D0D"/>
                </a:solidFill>
                <a:latin typeface="Arial"/>
              </a:defRPr>
            </a:lvl1pPr>
          </a:lstStyle>
          <a:p>
            <a:fld id="{37FF197C-F017-49A4-837F-CFBA0837DE8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108950" y="6356350"/>
            <a:ext cx="577850" cy="2540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D0D0D"/>
                </a:solidFill>
                <a:latin typeface="Arial"/>
              </a:defRPr>
            </a:lvl1pPr>
          </a:lstStyle>
          <a:p>
            <a:fld id="{37FF197C-F017-49A4-837F-CFBA0837DE8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atin typeface="+mn-lt"/>
              </a:defRPr>
            </a:lvl1pPr>
            <a:lvl2pPr marL="457161" indent="0">
              <a:buNone/>
              <a:defRPr sz="1200"/>
            </a:lvl2pPr>
            <a:lvl3pPr marL="914322" indent="0">
              <a:buNone/>
              <a:defRPr sz="1000"/>
            </a:lvl3pPr>
            <a:lvl4pPr marL="1371483" indent="0">
              <a:buNone/>
              <a:defRPr sz="900"/>
            </a:lvl4pPr>
            <a:lvl5pPr marL="1828644" indent="0">
              <a:buNone/>
              <a:defRPr sz="900"/>
            </a:lvl5pPr>
            <a:lvl6pPr marL="2285805" indent="0">
              <a:buNone/>
              <a:defRPr sz="900"/>
            </a:lvl6pPr>
            <a:lvl7pPr marL="2742966" indent="0">
              <a:buNone/>
              <a:defRPr sz="900"/>
            </a:lvl7pPr>
            <a:lvl8pPr marL="3200127" indent="0">
              <a:buNone/>
              <a:defRPr sz="900"/>
            </a:lvl8pPr>
            <a:lvl9pPr marL="3657288"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8108950" y="6356350"/>
            <a:ext cx="577850" cy="2540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D0D0D"/>
                </a:solidFill>
                <a:latin typeface="Arial"/>
              </a:defRPr>
            </a:lvl1pPr>
          </a:lstStyle>
          <a:p>
            <a:fld id="{37FF197C-F017-49A4-837F-CFBA0837DE8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atin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baseline="0">
                <a:latin typeface="+mj-lt"/>
              </a:defRPr>
            </a:lvl1pPr>
            <a:lvl2pPr marL="457161" indent="0">
              <a:buNone/>
              <a:defRPr sz="2800"/>
            </a:lvl2pPr>
            <a:lvl3pPr marL="914322" indent="0">
              <a:buNone/>
              <a:defRPr sz="2400"/>
            </a:lvl3pPr>
            <a:lvl4pPr marL="1371483" indent="0">
              <a:buNone/>
              <a:defRPr sz="2000"/>
            </a:lvl4pPr>
            <a:lvl5pPr marL="1828644" indent="0">
              <a:buNone/>
              <a:defRPr sz="2000"/>
            </a:lvl5pPr>
            <a:lvl6pPr marL="2285805" indent="0">
              <a:buNone/>
              <a:defRPr sz="2000"/>
            </a:lvl6pPr>
            <a:lvl7pPr marL="2742966" indent="0">
              <a:buNone/>
              <a:defRPr sz="2000"/>
            </a:lvl7pPr>
            <a:lvl8pPr marL="3200127" indent="0">
              <a:buNone/>
              <a:defRPr sz="2000"/>
            </a:lvl8pPr>
            <a:lvl9pPr marL="3657288"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n-lt"/>
              </a:defRPr>
            </a:lvl1pPr>
            <a:lvl2pPr marL="457161" indent="0">
              <a:buNone/>
              <a:defRPr sz="1200"/>
            </a:lvl2pPr>
            <a:lvl3pPr marL="914322" indent="0">
              <a:buNone/>
              <a:defRPr sz="1000"/>
            </a:lvl3pPr>
            <a:lvl4pPr marL="1371483" indent="0">
              <a:buNone/>
              <a:defRPr sz="900"/>
            </a:lvl4pPr>
            <a:lvl5pPr marL="1828644" indent="0">
              <a:buNone/>
              <a:defRPr sz="900"/>
            </a:lvl5pPr>
            <a:lvl6pPr marL="2285805" indent="0">
              <a:buNone/>
              <a:defRPr sz="900"/>
            </a:lvl6pPr>
            <a:lvl7pPr marL="2742966" indent="0">
              <a:buNone/>
              <a:defRPr sz="900"/>
            </a:lvl7pPr>
            <a:lvl8pPr marL="3200127" indent="0">
              <a:buNone/>
              <a:defRPr sz="900"/>
            </a:lvl8pPr>
            <a:lvl9pPr marL="3657288"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8108950" y="6356350"/>
            <a:ext cx="577850" cy="2540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0D0D0D"/>
                </a:solidFill>
                <a:latin typeface="Arial"/>
              </a:defRPr>
            </a:lvl1pPr>
          </a:lstStyle>
          <a:p>
            <a:fld id="{37FF197C-F017-49A4-837F-CFBA0837DE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35F9D-C231-4CC0-B5A8-1CB5DAB04414}" type="datetimeFigureOut">
              <a:rPr lang="en-US" smtClean="0"/>
              <a:pPr/>
              <a:t>5/7/15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F197C-F017-49A4-837F-CFBA0837DE8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theme" Target="../theme/theme2.xml"/><Relationship Id="rId11"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35F9D-C231-4CC0-B5A8-1CB5DAB04414}" type="datetimeFigureOut">
              <a:rPr lang="en-US" smtClean="0"/>
              <a:pPr/>
              <a:t>5/7/15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F197C-F017-49A4-837F-CFBA0837DE8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5750" y="638175"/>
            <a:ext cx="8572500" cy="1171575"/>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a:t>
            </a:r>
            <a:br>
              <a:rPr lang="en-US" smtClean="0"/>
            </a:br>
            <a:r>
              <a:rPr lang="en-US" smtClean="0"/>
              <a:t>MASTER TITLE STYLE</a:t>
            </a:r>
          </a:p>
        </p:txBody>
      </p:sp>
      <p:sp>
        <p:nvSpPr>
          <p:cNvPr id="1027" name="Text Placeholder 2"/>
          <p:cNvSpPr>
            <a:spLocks noGrp="1"/>
          </p:cNvSpPr>
          <p:nvPr>
            <p:ph type="body" idx="1"/>
          </p:nvPr>
        </p:nvSpPr>
        <p:spPr bwMode="auto">
          <a:xfrm>
            <a:off x="457200" y="2089150"/>
            <a:ext cx="8229600" cy="403701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ctr" defTabSz="912813" rtl="0" eaLnBrk="1" fontAlgn="base" hangingPunct="1">
        <a:spcBef>
          <a:spcPct val="0"/>
        </a:spcBef>
        <a:spcAft>
          <a:spcPct val="0"/>
        </a:spcAft>
        <a:defRPr sz="5200" kern="1200">
          <a:solidFill>
            <a:schemeClr val="bg1"/>
          </a:solidFill>
          <a:latin typeface="+mj-lt"/>
          <a:ea typeface="Geneva" charset="-128"/>
          <a:cs typeface="+mj-cs"/>
        </a:defRPr>
      </a:lvl1pPr>
      <a:lvl2pPr algn="ctr" defTabSz="912813" rtl="0" eaLnBrk="1" fontAlgn="base" hangingPunct="1">
        <a:spcBef>
          <a:spcPct val="0"/>
        </a:spcBef>
        <a:spcAft>
          <a:spcPct val="0"/>
        </a:spcAft>
        <a:defRPr sz="5200">
          <a:solidFill>
            <a:schemeClr val="bg1"/>
          </a:solidFill>
          <a:latin typeface="Futura Std Light" pitchFamily="34" charset="0"/>
          <a:ea typeface="Geneva" charset="-128"/>
        </a:defRPr>
      </a:lvl2pPr>
      <a:lvl3pPr algn="ctr" defTabSz="912813" rtl="0" eaLnBrk="1" fontAlgn="base" hangingPunct="1">
        <a:spcBef>
          <a:spcPct val="0"/>
        </a:spcBef>
        <a:spcAft>
          <a:spcPct val="0"/>
        </a:spcAft>
        <a:defRPr sz="5200">
          <a:solidFill>
            <a:schemeClr val="bg1"/>
          </a:solidFill>
          <a:latin typeface="Futura Std Light" pitchFamily="34" charset="0"/>
          <a:ea typeface="Geneva" charset="-128"/>
        </a:defRPr>
      </a:lvl3pPr>
      <a:lvl4pPr algn="ctr" defTabSz="912813" rtl="0" eaLnBrk="1" fontAlgn="base" hangingPunct="1">
        <a:spcBef>
          <a:spcPct val="0"/>
        </a:spcBef>
        <a:spcAft>
          <a:spcPct val="0"/>
        </a:spcAft>
        <a:defRPr sz="5200">
          <a:solidFill>
            <a:schemeClr val="bg1"/>
          </a:solidFill>
          <a:latin typeface="Futura Std Light" pitchFamily="34" charset="0"/>
          <a:ea typeface="Geneva" charset="-128"/>
        </a:defRPr>
      </a:lvl4pPr>
      <a:lvl5pPr algn="ctr" defTabSz="912813" rtl="0" eaLnBrk="1" fontAlgn="base" hangingPunct="1">
        <a:spcBef>
          <a:spcPct val="0"/>
        </a:spcBef>
        <a:spcAft>
          <a:spcPct val="0"/>
        </a:spcAft>
        <a:defRPr sz="5200">
          <a:solidFill>
            <a:schemeClr val="bg1"/>
          </a:solidFill>
          <a:latin typeface="Futura Std Light" pitchFamily="34" charset="0"/>
          <a:ea typeface="Geneva" charset="-128"/>
        </a:defRPr>
      </a:lvl5pPr>
      <a:lvl6pPr marL="457200" algn="ctr" defTabSz="912813" rtl="0" eaLnBrk="1" fontAlgn="base" hangingPunct="1">
        <a:spcBef>
          <a:spcPct val="0"/>
        </a:spcBef>
        <a:spcAft>
          <a:spcPct val="0"/>
        </a:spcAft>
        <a:defRPr sz="5200">
          <a:solidFill>
            <a:schemeClr val="bg1"/>
          </a:solidFill>
          <a:latin typeface="Futura Std Light" pitchFamily="34" charset="0"/>
          <a:ea typeface="Geneva" charset="-128"/>
        </a:defRPr>
      </a:lvl6pPr>
      <a:lvl7pPr marL="914400" algn="ctr" defTabSz="912813" rtl="0" eaLnBrk="1" fontAlgn="base" hangingPunct="1">
        <a:spcBef>
          <a:spcPct val="0"/>
        </a:spcBef>
        <a:spcAft>
          <a:spcPct val="0"/>
        </a:spcAft>
        <a:defRPr sz="5200">
          <a:solidFill>
            <a:schemeClr val="bg1"/>
          </a:solidFill>
          <a:latin typeface="Futura Std Light" pitchFamily="34" charset="0"/>
          <a:ea typeface="Geneva" charset="-128"/>
        </a:defRPr>
      </a:lvl7pPr>
      <a:lvl8pPr marL="1371600" algn="ctr" defTabSz="912813" rtl="0" eaLnBrk="1" fontAlgn="base" hangingPunct="1">
        <a:spcBef>
          <a:spcPct val="0"/>
        </a:spcBef>
        <a:spcAft>
          <a:spcPct val="0"/>
        </a:spcAft>
        <a:defRPr sz="5200">
          <a:solidFill>
            <a:schemeClr val="bg1"/>
          </a:solidFill>
          <a:latin typeface="Futura Std Light" pitchFamily="34" charset="0"/>
          <a:ea typeface="Geneva" charset="-128"/>
        </a:defRPr>
      </a:lvl8pPr>
      <a:lvl9pPr marL="1828800" algn="ctr" defTabSz="912813" rtl="0" eaLnBrk="1" fontAlgn="base" hangingPunct="1">
        <a:spcBef>
          <a:spcPct val="0"/>
        </a:spcBef>
        <a:spcAft>
          <a:spcPct val="0"/>
        </a:spcAft>
        <a:defRPr sz="5200">
          <a:solidFill>
            <a:schemeClr val="bg1"/>
          </a:solidFill>
          <a:latin typeface="Futura Std Light" pitchFamily="34" charset="0"/>
          <a:ea typeface="Geneva" charset="-128"/>
        </a:defRPr>
      </a:lvl9pPr>
    </p:titleStyle>
    <p:bodyStyle>
      <a:lvl1pPr marL="341313" indent="-341313" algn="l" defTabSz="912813" rtl="0" eaLnBrk="1" fontAlgn="base" hangingPunct="1">
        <a:spcBef>
          <a:spcPct val="20000"/>
        </a:spcBef>
        <a:spcAft>
          <a:spcPct val="0"/>
        </a:spcAft>
        <a:buFont typeface="Arial" pitchFamily="34" charset="0"/>
        <a:buChar char="•"/>
        <a:defRPr sz="2900" kern="1200">
          <a:solidFill>
            <a:schemeClr val="bg2"/>
          </a:solidFill>
          <a:latin typeface="Arial"/>
          <a:ea typeface="Geneva" charset="-128"/>
          <a:cs typeface="+mn-cs"/>
        </a:defRPr>
      </a:lvl1pPr>
      <a:lvl2pPr marL="741363" indent="-284163" algn="l" defTabSz="912813" rtl="0" eaLnBrk="1" fontAlgn="base" hangingPunct="1">
        <a:spcBef>
          <a:spcPct val="20000"/>
        </a:spcBef>
        <a:spcAft>
          <a:spcPct val="0"/>
        </a:spcAft>
        <a:buFont typeface="Arial" pitchFamily="34" charset="0"/>
        <a:buChar char="•"/>
        <a:defRPr sz="2600" kern="1200">
          <a:solidFill>
            <a:schemeClr val="bg2"/>
          </a:solidFill>
          <a:latin typeface="Arial"/>
          <a:ea typeface="Geneva" charset="-128"/>
          <a:cs typeface="+mn-cs"/>
        </a:defRPr>
      </a:lvl2pPr>
      <a:lvl3pPr marL="1141413" indent="-227013" algn="l" defTabSz="912813" rtl="0" eaLnBrk="1" fontAlgn="base" hangingPunct="1">
        <a:spcBef>
          <a:spcPct val="20000"/>
        </a:spcBef>
        <a:spcAft>
          <a:spcPct val="0"/>
        </a:spcAft>
        <a:buFont typeface="Arial" pitchFamily="34" charset="0"/>
        <a:buChar char="•"/>
        <a:defRPr sz="2400" kern="1200">
          <a:solidFill>
            <a:schemeClr val="bg2"/>
          </a:solidFill>
          <a:latin typeface="Arial"/>
          <a:ea typeface="Geneva" charset="-128"/>
          <a:cs typeface="+mn-cs"/>
        </a:defRPr>
      </a:lvl3pPr>
      <a:lvl4pPr marL="1598613" indent="-227013" algn="l" defTabSz="912813" rtl="0" eaLnBrk="1" fontAlgn="base" hangingPunct="1">
        <a:spcBef>
          <a:spcPct val="20000"/>
        </a:spcBef>
        <a:spcAft>
          <a:spcPct val="0"/>
        </a:spcAft>
        <a:buFont typeface="Arial" pitchFamily="34" charset="0"/>
        <a:buChar char="•"/>
        <a:defRPr sz="2000" kern="1200">
          <a:solidFill>
            <a:schemeClr val="bg2"/>
          </a:solidFill>
          <a:latin typeface="Arial"/>
          <a:ea typeface="Geneva" charset="-128"/>
          <a:cs typeface="+mn-cs"/>
        </a:defRPr>
      </a:lvl4pPr>
      <a:lvl5pPr marL="2055813" indent="-227013" algn="l" defTabSz="912813" rtl="0" eaLnBrk="1" fontAlgn="base" hangingPunct="1">
        <a:spcBef>
          <a:spcPct val="20000"/>
        </a:spcBef>
        <a:spcAft>
          <a:spcPct val="0"/>
        </a:spcAft>
        <a:buFont typeface="Arial" pitchFamily="34" charset="0"/>
        <a:buChar char="•"/>
        <a:defRPr sz="2000" kern="1200">
          <a:solidFill>
            <a:schemeClr val="bg2"/>
          </a:solidFill>
          <a:latin typeface="Arial"/>
          <a:ea typeface="Geneva" charset="-128"/>
          <a:cs typeface="+mn-cs"/>
        </a:defRPr>
      </a:lvl5pPr>
      <a:lvl6pPr marL="2514385"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6"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7"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8" indent="-228580" algn="l" defTabSz="9143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2" rtl="0" eaLnBrk="1" latinLnBrk="0" hangingPunct="1">
        <a:defRPr sz="1800" kern="1200">
          <a:solidFill>
            <a:schemeClr val="tx1"/>
          </a:solidFill>
          <a:latin typeface="+mn-lt"/>
          <a:ea typeface="+mn-ea"/>
          <a:cs typeface="+mn-cs"/>
        </a:defRPr>
      </a:lvl1pPr>
      <a:lvl2pPr marL="457161" algn="l" defTabSz="914322" rtl="0" eaLnBrk="1" latinLnBrk="0" hangingPunct="1">
        <a:defRPr sz="1800" kern="1200">
          <a:solidFill>
            <a:schemeClr val="tx1"/>
          </a:solidFill>
          <a:latin typeface="+mn-lt"/>
          <a:ea typeface="+mn-ea"/>
          <a:cs typeface="+mn-cs"/>
        </a:defRPr>
      </a:lvl2pPr>
      <a:lvl3pPr marL="914322" algn="l" defTabSz="914322" rtl="0" eaLnBrk="1" latinLnBrk="0" hangingPunct="1">
        <a:defRPr sz="1800" kern="1200">
          <a:solidFill>
            <a:schemeClr val="tx1"/>
          </a:solidFill>
          <a:latin typeface="+mn-lt"/>
          <a:ea typeface="+mn-ea"/>
          <a:cs typeface="+mn-cs"/>
        </a:defRPr>
      </a:lvl3pPr>
      <a:lvl4pPr marL="1371483" algn="l" defTabSz="914322" rtl="0" eaLnBrk="1" latinLnBrk="0" hangingPunct="1">
        <a:defRPr sz="1800" kern="1200">
          <a:solidFill>
            <a:schemeClr val="tx1"/>
          </a:solidFill>
          <a:latin typeface="+mn-lt"/>
          <a:ea typeface="+mn-ea"/>
          <a:cs typeface="+mn-cs"/>
        </a:defRPr>
      </a:lvl4pPr>
      <a:lvl5pPr marL="1828644" algn="l" defTabSz="914322" rtl="0" eaLnBrk="1" latinLnBrk="0" hangingPunct="1">
        <a:defRPr sz="1800" kern="1200">
          <a:solidFill>
            <a:schemeClr val="tx1"/>
          </a:solidFill>
          <a:latin typeface="+mn-lt"/>
          <a:ea typeface="+mn-ea"/>
          <a:cs typeface="+mn-cs"/>
        </a:defRPr>
      </a:lvl5pPr>
      <a:lvl6pPr marL="2285805" algn="l" defTabSz="914322" rtl="0" eaLnBrk="1" latinLnBrk="0" hangingPunct="1">
        <a:defRPr sz="1800" kern="1200">
          <a:solidFill>
            <a:schemeClr val="tx1"/>
          </a:solidFill>
          <a:latin typeface="+mn-lt"/>
          <a:ea typeface="+mn-ea"/>
          <a:cs typeface="+mn-cs"/>
        </a:defRPr>
      </a:lvl6pPr>
      <a:lvl7pPr marL="2742966" algn="l" defTabSz="914322" rtl="0" eaLnBrk="1" latinLnBrk="0" hangingPunct="1">
        <a:defRPr sz="1800" kern="1200">
          <a:solidFill>
            <a:schemeClr val="tx1"/>
          </a:solidFill>
          <a:latin typeface="+mn-lt"/>
          <a:ea typeface="+mn-ea"/>
          <a:cs typeface="+mn-cs"/>
        </a:defRPr>
      </a:lvl7pPr>
      <a:lvl8pPr marL="3200127" algn="l" defTabSz="914322" rtl="0" eaLnBrk="1" latinLnBrk="0" hangingPunct="1">
        <a:defRPr sz="1800" kern="1200">
          <a:solidFill>
            <a:schemeClr val="tx1"/>
          </a:solidFill>
          <a:latin typeface="+mn-lt"/>
          <a:ea typeface="+mn-ea"/>
          <a:cs typeface="+mn-cs"/>
        </a:defRPr>
      </a:lvl8pPr>
      <a:lvl9pPr marL="3657288" algn="l" defTabSz="9143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vm.edu/medicine/neuro/?Page=research.html&amp;SM=researchsubmenu.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15.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themeOverride" Target="../theme/themeOverride5.xml"/><Relationship Id="rId2"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D:\UpperValley_1877.jpg"/>
          <p:cNvPicPr>
            <a:picLocks noGrp="1" noChangeAspect="1" noChangeArrowheads="1"/>
          </p:cNvPicPr>
          <p:nvPr>
            <p:ph idx="1"/>
          </p:nvPr>
        </p:nvPicPr>
        <p:blipFill>
          <a:blip r:embed="rId2" cstate="print"/>
          <a:srcRect/>
          <a:stretch>
            <a:fillRect/>
          </a:stretch>
        </p:blipFill>
        <p:spPr bwMode="auto">
          <a:xfrm>
            <a:off x="19050" y="-24606"/>
            <a:ext cx="10151322" cy="6911181"/>
          </a:xfrm>
          <a:prstGeom prst="rect">
            <a:avLst/>
          </a:prstGeom>
          <a:noFill/>
        </p:spPr>
      </p:pic>
      <p:sp>
        <p:nvSpPr>
          <p:cNvPr id="5" name="TextBox 4"/>
          <p:cNvSpPr txBox="1"/>
          <p:nvPr/>
        </p:nvSpPr>
        <p:spPr>
          <a:xfrm>
            <a:off x="381000" y="609600"/>
            <a:ext cx="7902163" cy="1323439"/>
          </a:xfrm>
          <a:prstGeom prst="rect">
            <a:avLst/>
          </a:prstGeom>
          <a:noFill/>
        </p:spPr>
        <p:txBody>
          <a:bodyPr wrap="none" rtlCol="0">
            <a:spAutoFit/>
          </a:bodyPr>
          <a:lstStyle/>
          <a:p>
            <a:r>
              <a:rPr lang="en-US" sz="4000" dirty="0" smtClean="0">
                <a:solidFill>
                  <a:schemeClr val="bg2"/>
                </a:solidFill>
              </a:rPr>
              <a:t>Neurology Research at </a:t>
            </a:r>
          </a:p>
          <a:p>
            <a:r>
              <a:rPr lang="en-US" sz="4000" dirty="0" smtClean="0">
                <a:solidFill>
                  <a:schemeClr val="bg2"/>
                </a:solidFill>
              </a:rPr>
              <a:t>Dartmouth Hitchcock Medical Center</a:t>
            </a:r>
            <a:endParaRPr lang="en-US" sz="4000" dirty="0">
              <a:solidFill>
                <a:schemeClr val="bg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081" y="4953000"/>
            <a:ext cx="50847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smtClean="0"/>
              <a:t>DIAS, IRIS</a:t>
            </a:r>
            <a:endParaRPr lang="en-US" strike="sngStrike" dirty="0"/>
          </a:p>
          <a:p>
            <a:r>
              <a:rPr lang="en-US" dirty="0" smtClean="0"/>
              <a:t>SOCRATES</a:t>
            </a:r>
          </a:p>
          <a:p>
            <a:pPr lvl="1"/>
            <a:r>
              <a:rPr lang="en-US" dirty="0" err="1" smtClean="0"/>
              <a:t>Ticagrelor</a:t>
            </a:r>
            <a:r>
              <a:rPr lang="en-US" dirty="0" smtClean="0"/>
              <a:t> </a:t>
            </a:r>
            <a:r>
              <a:rPr lang="en-US" dirty="0" err="1" smtClean="0"/>
              <a:t>vs</a:t>
            </a:r>
            <a:r>
              <a:rPr lang="en-US" dirty="0" smtClean="0"/>
              <a:t> aspirin TIA/minor stroke within 24 hours</a:t>
            </a:r>
            <a:endParaRPr lang="en-US" dirty="0"/>
          </a:p>
          <a:p>
            <a:r>
              <a:rPr lang="en-US" dirty="0" smtClean="0"/>
              <a:t>CREST-2</a:t>
            </a:r>
          </a:p>
          <a:p>
            <a:pPr lvl="1"/>
            <a:r>
              <a:rPr lang="en-US" dirty="0" smtClean="0"/>
              <a:t>Carotid stenting </a:t>
            </a:r>
            <a:r>
              <a:rPr lang="en-US" dirty="0" err="1" smtClean="0"/>
              <a:t>vs</a:t>
            </a:r>
            <a:r>
              <a:rPr lang="en-US" dirty="0" smtClean="0"/>
              <a:t> medical management in asymptomatic carotid stenosis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3361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4037013"/>
          </a:xfrm>
        </p:spPr>
        <p:txBody>
          <a:bodyPr/>
          <a:lstStyle/>
          <a:p>
            <a:r>
              <a:rPr lang="en-US" sz="2400" b="1" dirty="0"/>
              <a:t>P</a:t>
            </a:r>
            <a:r>
              <a:rPr lang="en-US" sz="2400" dirty="0"/>
              <a:t>atient-centered </a:t>
            </a:r>
            <a:r>
              <a:rPr lang="en-US" sz="2400" b="1" dirty="0"/>
              <a:t>R</a:t>
            </a:r>
            <a:r>
              <a:rPr lang="en-US" sz="2400" dirty="0"/>
              <a:t>esearch into </a:t>
            </a:r>
            <a:r>
              <a:rPr lang="en-US" sz="2400" b="1" dirty="0"/>
              <a:t>O</a:t>
            </a:r>
            <a:r>
              <a:rPr lang="en-US" sz="2400" dirty="0"/>
              <a:t>utcomes </a:t>
            </a:r>
            <a:r>
              <a:rPr lang="en-US" sz="2400" b="1" dirty="0"/>
              <a:t>S</a:t>
            </a:r>
            <a:r>
              <a:rPr lang="en-US" sz="2400" dirty="0"/>
              <a:t>troke </a:t>
            </a:r>
            <a:r>
              <a:rPr lang="en-US" sz="2400" b="1" dirty="0"/>
              <a:t>P</a:t>
            </a:r>
            <a:r>
              <a:rPr lang="en-US" sz="2400" dirty="0"/>
              <a:t>atients prefer and </a:t>
            </a:r>
            <a:r>
              <a:rPr lang="en-US" sz="2400" b="1" dirty="0"/>
              <a:t>E</a:t>
            </a:r>
            <a:r>
              <a:rPr lang="en-US" sz="2400" dirty="0"/>
              <a:t>ffectiveness </a:t>
            </a:r>
            <a:r>
              <a:rPr lang="en-US" sz="2400" b="1" dirty="0"/>
              <a:t>R</a:t>
            </a:r>
            <a:r>
              <a:rPr lang="en-US" sz="2400" dirty="0"/>
              <a:t>esearch.</a:t>
            </a:r>
          </a:p>
          <a:p>
            <a:endParaRPr lang="en-US" sz="2000" b="1" dirty="0" smtClean="0"/>
          </a:p>
          <a:p>
            <a:r>
              <a:rPr lang="en-US" sz="2000" b="1" dirty="0" smtClean="0"/>
              <a:t>PROSPER</a:t>
            </a:r>
            <a:r>
              <a:rPr lang="en-US" sz="2000" dirty="0" smtClean="0"/>
              <a:t> </a:t>
            </a:r>
            <a:r>
              <a:rPr lang="en-US" sz="2000" dirty="0"/>
              <a:t>is a multi-center study that will evaluate post-discharge functional status, disability, depression, and quality of life in stroke survivors. </a:t>
            </a:r>
            <a:r>
              <a:rPr lang="en-US" sz="2000" b="1" dirty="0"/>
              <a:t>PROSPER</a:t>
            </a:r>
            <a:r>
              <a:rPr lang="en-US" sz="2000" dirty="0"/>
              <a:t> is being offered as a sub-study to select GWTG-Stroke hospitals. This project is led </a:t>
            </a:r>
            <a:r>
              <a:rPr lang="en-US" sz="2000" dirty="0" smtClean="0"/>
              <a:t>by the </a:t>
            </a:r>
            <a:r>
              <a:rPr lang="en-US" sz="2000" dirty="0"/>
              <a:t>Duke Clinical Research Institute (DCRI), in collaboration with the American Heart Association/ American Stroke Association’s GWTG-Stroke Program.                                                        </a:t>
            </a:r>
          </a:p>
          <a:p>
            <a:r>
              <a:rPr lang="en-US" sz="2000" b="1" dirty="0" smtClean="0"/>
              <a:t>PROSPER</a:t>
            </a:r>
            <a:r>
              <a:rPr lang="en-US" sz="2000" dirty="0" smtClean="0"/>
              <a:t> </a:t>
            </a:r>
            <a:r>
              <a:rPr lang="en-US" sz="2000" dirty="0"/>
              <a:t>is one of the first projects awarded by the Patient-Centered Outcomes Research Institute (PCORI). PCORI aims to ensure that the findings from funded projects provide useful information to patients and the public to help make decisions that reflect an individual’s unique, desired health outcomes. </a:t>
            </a:r>
          </a:p>
        </p:txBody>
      </p:sp>
    </p:spTree>
    <p:extLst>
      <p:ext uri="{BB962C8B-B14F-4D97-AF65-F5344CB8AC3E}">
        <p14:creationId xmlns:p14="http://schemas.microsoft.com/office/powerpoint/2010/main" val="392235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Epilepsy</a:t>
            </a:r>
            <a:endParaRPr lang="en-US" dirty="0"/>
          </a:p>
        </p:txBody>
      </p:sp>
    </p:spTree>
    <p:extLst>
      <p:ext uri="{BB962C8B-B14F-4D97-AF65-F5344CB8AC3E}">
        <p14:creationId xmlns:p14="http://schemas.microsoft.com/office/powerpoint/2010/main" val="269458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t>Pediatric study investigating the efficacy and safety of </a:t>
            </a:r>
            <a:r>
              <a:rPr lang="en-US" sz="2600" dirty="0" err="1" smtClean="0"/>
              <a:t>Lacosamide</a:t>
            </a:r>
            <a:r>
              <a:rPr lang="en-US" sz="2600" dirty="0" smtClean="0"/>
              <a:t> in partial-onset seizures</a:t>
            </a:r>
          </a:p>
          <a:p>
            <a:r>
              <a:rPr lang="en-US" sz="2600" dirty="0"/>
              <a:t>Adjunctive Therapy </a:t>
            </a:r>
            <a:endParaRPr lang="en-US" sz="2600" dirty="0" smtClean="0"/>
          </a:p>
          <a:p>
            <a:r>
              <a:rPr lang="en-US" sz="2600" dirty="0" smtClean="0"/>
              <a:t>Ages 4 to 17 years</a:t>
            </a:r>
          </a:p>
          <a:p>
            <a:r>
              <a:rPr lang="en-US" sz="2600" dirty="0" smtClean="0"/>
              <a:t>Multicenter</a:t>
            </a:r>
            <a:r>
              <a:rPr lang="en-US" sz="2600" dirty="0"/>
              <a:t>, </a:t>
            </a:r>
            <a:r>
              <a:rPr lang="en-US" sz="2600" dirty="0" smtClean="0"/>
              <a:t>double-blind</a:t>
            </a:r>
            <a:r>
              <a:rPr lang="en-US" sz="2600" dirty="0"/>
              <a:t>, </a:t>
            </a:r>
            <a:r>
              <a:rPr lang="en-US" sz="2600" dirty="0" smtClean="0"/>
              <a:t>randomized</a:t>
            </a:r>
            <a:r>
              <a:rPr lang="en-US" sz="2600" dirty="0"/>
              <a:t>, </a:t>
            </a:r>
            <a:r>
              <a:rPr lang="en-US" sz="2600" dirty="0" smtClean="0"/>
              <a:t>placebo-controlled</a:t>
            </a:r>
            <a:r>
              <a:rPr lang="en-US" sz="2600" dirty="0"/>
              <a:t>, </a:t>
            </a:r>
            <a:r>
              <a:rPr lang="en-US" sz="2600" dirty="0" smtClean="0"/>
              <a:t>parallel-group study</a:t>
            </a:r>
          </a:p>
          <a:p>
            <a:r>
              <a:rPr lang="en-US" sz="2600" dirty="0" smtClean="0"/>
              <a:t>Sponsor - UCB</a:t>
            </a:r>
            <a:endParaRPr lang="en-US" sz="2600" dirty="0"/>
          </a:p>
        </p:txBody>
      </p:sp>
      <p:sp>
        <p:nvSpPr>
          <p:cNvPr id="3" name="Title 2"/>
          <p:cNvSpPr>
            <a:spLocks noGrp="1"/>
          </p:cNvSpPr>
          <p:nvPr>
            <p:ph type="title"/>
          </p:nvPr>
        </p:nvSpPr>
        <p:spPr/>
        <p:txBody>
          <a:bodyPr/>
          <a:lstStyle/>
          <a:p>
            <a:r>
              <a:rPr lang="en-US" dirty="0"/>
              <a:t>Protocol SP0969 </a:t>
            </a:r>
          </a:p>
        </p:txBody>
      </p:sp>
    </p:spTree>
    <p:extLst>
      <p:ext uri="{BB962C8B-B14F-4D97-AF65-F5344CB8AC3E}">
        <p14:creationId xmlns:p14="http://schemas.microsoft.com/office/powerpoint/2010/main" val="207068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602163"/>
          </a:xfrm>
          <a:noFill/>
          <a:ln w="9525">
            <a:noFill/>
            <a:miter lim="800000"/>
            <a:headEnd/>
            <a:tailEnd/>
          </a:ln>
        </p:spPr>
        <p:txBody>
          <a:bodyPr vert="horz" wrap="square" lIns="91432" tIns="45716" rIns="91432" bIns="45716" numCol="1" anchor="t" anchorCtr="0" compatLnSpc="1">
            <a:prstTxWarp prst="textNoShape">
              <a:avLst/>
            </a:prstTxWarp>
          </a:bodyPr>
          <a:lstStyle/>
          <a:p>
            <a:r>
              <a:rPr lang="en-US" dirty="0"/>
              <a:t>Artemis EMU</a:t>
            </a:r>
          </a:p>
          <a:p>
            <a:pPr marL="457200" lvl="1" indent="0">
              <a:buNone/>
            </a:pPr>
            <a:r>
              <a:rPr lang="en-US" dirty="0"/>
              <a:t>Safety and efficacy of Midazolam Intranasal Spray (USL261) for the treatment of intermittent bouts of seizure activity in the Epilepsy Monitoring Unit (EMU)</a:t>
            </a:r>
          </a:p>
          <a:p>
            <a:r>
              <a:rPr lang="en-US" dirty="0"/>
              <a:t>Artemis-1</a:t>
            </a:r>
          </a:p>
          <a:p>
            <a:pPr marL="457200" lvl="1" indent="0">
              <a:buNone/>
            </a:pPr>
            <a:r>
              <a:rPr lang="en-US" dirty="0"/>
              <a:t>Safety and efficacy of Intranasal Midazolam (USL261) in the outpatient treatment of subjects with seizure clusters, ages 14 to 19 years</a:t>
            </a:r>
          </a:p>
          <a:p>
            <a:pPr marL="341313" lvl="1" indent="-341313"/>
            <a:r>
              <a:rPr lang="en-US" sz="2800" dirty="0"/>
              <a:t>Sponsor – </a:t>
            </a:r>
            <a:r>
              <a:rPr lang="en-US" sz="2800" dirty="0" err="1"/>
              <a:t>Upsher</a:t>
            </a:r>
            <a:r>
              <a:rPr lang="en-US" sz="2800" dirty="0"/>
              <a:t>-Smith</a:t>
            </a:r>
          </a:p>
          <a:p>
            <a:endParaRPr lang="en-US" dirty="0"/>
          </a:p>
        </p:txBody>
      </p:sp>
      <p:sp>
        <p:nvSpPr>
          <p:cNvPr id="3" name="Title 2"/>
          <p:cNvSpPr>
            <a:spLocks noGrp="1"/>
          </p:cNvSpPr>
          <p:nvPr>
            <p:ph type="title"/>
          </p:nvPr>
        </p:nvSpPr>
        <p:spPr>
          <a:xfrm>
            <a:off x="304800" y="685801"/>
            <a:ext cx="8573546" cy="838200"/>
          </a:xfrm>
        </p:spPr>
        <p:txBody>
          <a:bodyPr/>
          <a:lstStyle/>
          <a:p>
            <a:r>
              <a:rPr lang="en-US" sz="4000" dirty="0" smtClean="0"/>
              <a:t>Midazolam studies</a:t>
            </a:r>
            <a:endParaRPr lang="en-US" sz="4000" dirty="0"/>
          </a:p>
        </p:txBody>
      </p:sp>
    </p:spTree>
    <p:extLst>
      <p:ext uri="{BB962C8B-B14F-4D97-AF65-F5344CB8AC3E}">
        <p14:creationId xmlns:p14="http://schemas.microsoft.com/office/powerpoint/2010/main" val="378483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Verapamil as Adjunctive Seizure Therapy for Children and Young Adults with </a:t>
            </a:r>
            <a:r>
              <a:rPr lang="en-US" sz="2600" dirty="0" err="1"/>
              <a:t>Dravet</a:t>
            </a:r>
            <a:r>
              <a:rPr lang="en-US" sz="2600" dirty="0"/>
              <a:t> Syndrome</a:t>
            </a:r>
          </a:p>
          <a:p>
            <a:r>
              <a:rPr lang="en-US" sz="2600" dirty="0"/>
              <a:t>Ages 2 to 25 years</a:t>
            </a:r>
          </a:p>
          <a:p>
            <a:r>
              <a:rPr lang="en-US" sz="2600" dirty="0"/>
              <a:t>Sponsor - IDEA League (Dravet.org); Gillette Children's Specialty Healthcare</a:t>
            </a:r>
          </a:p>
          <a:p>
            <a:endParaRPr lang="en-US" dirty="0"/>
          </a:p>
          <a:p>
            <a:endParaRPr lang="en-US" dirty="0"/>
          </a:p>
        </p:txBody>
      </p:sp>
      <p:sp>
        <p:nvSpPr>
          <p:cNvPr id="3" name="Title 2"/>
          <p:cNvSpPr>
            <a:spLocks noGrp="1"/>
          </p:cNvSpPr>
          <p:nvPr>
            <p:ph type="title"/>
          </p:nvPr>
        </p:nvSpPr>
        <p:spPr/>
        <p:txBody>
          <a:bodyPr/>
          <a:lstStyle/>
          <a:p>
            <a:r>
              <a:rPr lang="en-US" dirty="0" smtClean="0"/>
              <a:t>Verapamil for </a:t>
            </a:r>
            <a:r>
              <a:rPr lang="en-US" dirty="0" err="1" smtClean="0"/>
              <a:t>Dravet</a:t>
            </a:r>
            <a:endParaRPr lang="en-US" dirty="0"/>
          </a:p>
        </p:txBody>
      </p:sp>
    </p:spTree>
    <p:extLst>
      <p:ext uri="{BB962C8B-B14F-4D97-AF65-F5344CB8AC3E}">
        <p14:creationId xmlns:p14="http://schemas.microsoft.com/office/powerpoint/2010/main" val="210730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3154363"/>
          </a:xfrm>
        </p:spPr>
        <p:txBody>
          <a:bodyPr/>
          <a:lstStyle/>
          <a:p>
            <a:r>
              <a:rPr lang="en-US" sz="2600" dirty="0"/>
              <a:t>Imaging Neuroinflammation with Ferumoxytol MRI (IRONMAN)</a:t>
            </a:r>
          </a:p>
          <a:p>
            <a:r>
              <a:rPr lang="en-US" sz="2600" dirty="0"/>
              <a:t>Electrophysiological Localization of Human Brain Function</a:t>
            </a:r>
          </a:p>
          <a:p>
            <a:r>
              <a:rPr lang="en-US" sz="2600" dirty="0"/>
              <a:t>Microelectrodes in Epilepsy</a:t>
            </a:r>
          </a:p>
          <a:p>
            <a:r>
              <a:rPr lang="en-US" sz="2600" dirty="0"/>
              <a:t>Brain Recording and Stimulation for Memory</a:t>
            </a:r>
          </a:p>
        </p:txBody>
      </p:sp>
      <p:sp>
        <p:nvSpPr>
          <p:cNvPr id="3" name="Title 2"/>
          <p:cNvSpPr>
            <a:spLocks noGrp="1"/>
          </p:cNvSpPr>
          <p:nvPr>
            <p:ph type="title"/>
          </p:nvPr>
        </p:nvSpPr>
        <p:spPr>
          <a:xfrm>
            <a:off x="285227" y="638359"/>
            <a:ext cx="8573546" cy="1800041"/>
          </a:xfrm>
        </p:spPr>
        <p:txBody>
          <a:bodyPr/>
          <a:lstStyle/>
          <a:p>
            <a:r>
              <a:rPr lang="en-US" sz="4400" dirty="0" smtClean="0"/>
              <a:t>Other epilepsy research studies currently enrolling participants</a:t>
            </a:r>
            <a:endParaRPr lang="en-US" sz="4400" dirty="0"/>
          </a:p>
        </p:txBody>
      </p:sp>
    </p:spTree>
    <p:extLst>
      <p:ext uri="{BB962C8B-B14F-4D97-AF65-F5344CB8AC3E}">
        <p14:creationId xmlns:p14="http://schemas.microsoft.com/office/powerpoint/2010/main" val="148416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Multiple Sclerosis</a:t>
            </a:r>
            <a:endParaRPr lang="en-US" dirty="0"/>
          </a:p>
        </p:txBody>
      </p:sp>
    </p:spTree>
    <p:extLst>
      <p:ext uri="{BB962C8B-B14F-4D97-AF65-F5344CB8AC3E}">
        <p14:creationId xmlns:p14="http://schemas.microsoft.com/office/powerpoint/2010/main" val="37458988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4419600"/>
          </a:xfrm>
        </p:spPr>
        <p:txBody>
          <a:bodyPr>
            <a:noAutofit/>
          </a:bodyPr>
          <a:lstStyle/>
          <a:p>
            <a:r>
              <a:rPr lang="en-US" sz="2600" dirty="0" smtClean="0"/>
              <a:t>Safety study in patients with RRMS newly treated with Fingolimod or other approved disease-modifying therapies</a:t>
            </a:r>
          </a:p>
          <a:p>
            <a:r>
              <a:rPr lang="en-US" sz="2600" dirty="0" smtClean="0"/>
              <a:t>Long term, participants will be followed for 5 years</a:t>
            </a:r>
          </a:p>
          <a:p>
            <a:r>
              <a:rPr lang="en-US" sz="2600" dirty="0" smtClean="0"/>
              <a:t>Participants will start fingolimod at time of study entry, or must have started another approved therapy within a maximum of 6 months prior to entry</a:t>
            </a:r>
          </a:p>
          <a:p>
            <a:r>
              <a:rPr lang="en-US" sz="2600" dirty="0" smtClean="0"/>
              <a:t>Exclusion – previous or current treatment with a cytotoxic agent or </a:t>
            </a:r>
            <a:r>
              <a:rPr lang="en-US" sz="2600" dirty="0" err="1" smtClean="0"/>
              <a:t>natalizumab</a:t>
            </a:r>
            <a:endParaRPr lang="en-US" sz="2600" dirty="0" smtClean="0"/>
          </a:p>
          <a:p>
            <a:r>
              <a:rPr lang="en-US" sz="2600" dirty="0" smtClean="0"/>
              <a:t>Sponsor - Novartis</a:t>
            </a:r>
          </a:p>
        </p:txBody>
      </p:sp>
      <p:sp>
        <p:nvSpPr>
          <p:cNvPr id="2" name="Title 1"/>
          <p:cNvSpPr>
            <a:spLocks noGrp="1"/>
          </p:cNvSpPr>
          <p:nvPr>
            <p:ph type="title"/>
          </p:nvPr>
        </p:nvSpPr>
        <p:spPr>
          <a:xfrm>
            <a:off x="1752600" y="533400"/>
            <a:ext cx="5791200" cy="944562"/>
          </a:xfrm>
        </p:spPr>
        <p:txBody>
          <a:bodyPr>
            <a:normAutofit/>
          </a:bodyPr>
          <a:lstStyle/>
          <a:p>
            <a:r>
              <a:rPr lang="en-US" sz="4000" dirty="0" smtClean="0"/>
              <a:t>PASSAGE</a:t>
            </a:r>
            <a:endParaRPr lang="en-US" sz="4000" dirty="0"/>
          </a:p>
        </p:txBody>
      </p:sp>
    </p:spTree>
    <p:extLst>
      <p:ext uri="{BB962C8B-B14F-4D97-AF65-F5344CB8AC3E}">
        <p14:creationId xmlns:p14="http://schemas.microsoft.com/office/powerpoint/2010/main" val="72095816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89151"/>
            <a:ext cx="8229600" cy="3092450"/>
          </a:xfrm>
        </p:spPr>
        <p:txBody>
          <a:bodyPr/>
          <a:lstStyle/>
          <a:p>
            <a:r>
              <a:rPr lang="en-US" sz="2600" dirty="0" smtClean="0"/>
              <a:t>Follow up study for patients who are taking fingolimod (Gilenya) and who began treatment as part of a clinical trial</a:t>
            </a:r>
          </a:p>
          <a:p>
            <a:r>
              <a:rPr lang="en-US" sz="2600" dirty="0" smtClean="0"/>
              <a:t>Evaluation of whether fingolimod is safe, well tolerated and efficacious over the long term.</a:t>
            </a:r>
          </a:p>
          <a:p>
            <a:r>
              <a:rPr lang="en-US" sz="2600" dirty="0" smtClean="0"/>
              <a:t>Sponsor - Novartis</a:t>
            </a:r>
            <a:endParaRPr lang="en-US" sz="2600" dirty="0"/>
          </a:p>
        </p:txBody>
      </p:sp>
      <p:sp>
        <p:nvSpPr>
          <p:cNvPr id="2" name="Title 1"/>
          <p:cNvSpPr>
            <a:spLocks noGrp="1"/>
          </p:cNvSpPr>
          <p:nvPr>
            <p:ph type="title"/>
          </p:nvPr>
        </p:nvSpPr>
        <p:spPr/>
        <p:txBody>
          <a:bodyPr/>
          <a:lstStyle/>
          <a:p>
            <a:r>
              <a:rPr lang="en-US" sz="4000" dirty="0" smtClean="0"/>
              <a:t>FTY2399 (Longterm)</a:t>
            </a:r>
            <a:endParaRPr lang="en-US" sz="4000" dirty="0"/>
          </a:p>
        </p:txBody>
      </p:sp>
    </p:spTree>
    <p:extLst>
      <p:ext uri="{BB962C8B-B14F-4D97-AF65-F5344CB8AC3E}">
        <p14:creationId xmlns:p14="http://schemas.microsoft.com/office/powerpoint/2010/main" val="3829084612"/>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543800" cy="4525963"/>
          </a:xfrm>
        </p:spPr>
        <p:txBody>
          <a:bodyPr/>
          <a:lstStyle/>
          <a:p>
            <a:pPr marL="0" indent="0">
              <a:buNone/>
            </a:pPr>
            <a:r>
              <a:rPr lang="en-US" sz="2800" dirty="0" smtClean="0"/>
              <a:t>Disclosures:</a:t>
            </a:r>
          </a:p>
          <a:p>
            <a:r>
              <a:rPr lang="en-US" dirty="0"/>
              <a:t>I have no financial disclosures</a:t>
            </a:r>
          </a:p>
          <a:p>
            <a:r>
              <a:rPr lang="en-US" dirty="0"/>
              <a:t>I am the local PI for the </a:t>
            </a:r>
            <a:r>
              <a:rPr lang="en-US" dirty="0" smtClean="0"/>
              <a:t>POINT trial</a:t>
            </a:r>
            <a:endParaRPr lang="en-US" dirty="0"/>
          </a:p>
          <a:p>
            <a:r>
              <a:rPr lang="en-US" dirty="0"/>
              <a:t>I will only be discussing non-FDA approved medication use in the setting of clinical trials</a:t>
            </a:r>
          </a:p>
          <a:p>
            <a:pPr marL="0" indent="0">
              <a:buNone/>
            </a:pPr>
            <a:endParaRPr lang="en-US" dirty="0"/>
          </a:p>
        </p:txBody>
      </p:sp>
    </p:spTree>
    <p:extLst>
      <p:ext uri="{BB962C8B-B14F-4D97-AF65-F5344CB8AC3E}">
        <p14:creationId xmlns:p14="http://schemas.microsoft.com/office/powerpoint/2010/main" val="98701775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89151"/>
            <a:ext cx="8229600" cy="3397250"/>
          </a:xfrm>
        </p:spPr>
        <p:txBody>
          <a:bodyPr/>
          <a:lstStyle/>
          <a:p>
            <a:r>
              <a:rPr lang="en-US" sz="2600" dirty="0"/>
              <a:t>Efficacy and safety of </a:t>
            </a:r>
            <a:r>
              <a:rPr lang="en-US" sz="2600" dirty="0" err="1"/>
              <a:t>Siponimod</a:t>
            </a:r>
            <a:r>
              <a:rPr lang="en-US" sz="2600" dirty="0"/>
              <a:t> (BAF312) in patients with secondary progressive multiple sclerosis</a:t>
            </a:r>
          </a:p>
          <a:p>
            <a:r>
              <a:rPr lang="en-US" sz="2600" dirty="0"/>
              <a:t>Multicenter, randomized, double-blind, parallel-group, placebo-controlled variable treatment duration study</a:t>
            </a:r>
          </a:p>
          <a:p>
            <a:r>
              <a:rPr lang="en-US" sz="2600" dirty="0"/>
              <a:t>Sponsor - Novartis</a:t>
            </a:r>
          </a:p>
        </p:txBody>
      </p:sp>
      <p:sp>
        <p:nvSpPr>
          <p:cNvPr id="3" name="Title 2"/>
          <p:cNvSpPr>
            <a:spLocks noGrp="1"/>
          </p:cNvSpPr>
          <p:nvPr>
            <p:ph type="title"/>
          </p:nvPr>
        </p:nvSpPr>
        <p:spPr/>
        <p:txBody>
          <a:bodyPr/>
          <a:lstStyle/>
          <a:p>
            <a:r>
              <a:rPr lang="en-US" dirty="0" smtClean="0"/>
              <a:t>EXPAND</a:t>
            </a:r>
            <a:endParaRPr lang="en-US" dirty="0"/>
          </a:p>
        </p:txBody>
      </p:sp>
    </p:spTree>
    <p:extLst>
      <p:ext uri="{BB962C8B-B14F-4D97-AF65-F5344CB8AC3E}">
        <p14:creationId xmlns:p14="http://schemas.microsoft.com/office/powerpoint/2010/main" val="35036723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84238"/>
          </a:xfrm>
        </p:spPr>
        <p:txBody>
          <a:bodyPr/>
          <a:lstStyle/>
          <a:p>
            <a:r>
              <a:rPr lang="en-US" sz="5400" dirty="0" smtClean="0"/>
              <a:t>ALS</a:t>
            </a:r>
            <a:endParaRPr lang="en-US" sz="5400" dirty="0"/>
          </a:p>
        </p:txBody>
      </p:sp>
    </p:spTree>
    <p:extLst>
      <p:ext uri="{BB962C8B-B14F-4D97-AF65-F5344CB8AC3E}">
        <p14:creationId xmlns:p14="http://schemas.microsoft.com/office/powerpoint/2010/main" val="4046671026"/>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Autofit/>
          </a:bodyPr>
          <a:lstStyle/>
          <a:p>
            <a:r>
              <a:rPr lang="en-US" sz="2200" dirty="0" smtClean="0"/>
              <a:t>Questionnaire given to ALS patients and their families</a:t>
            </a:r>
          </a:p>
          <a:p>
            <a:r>
              <a:rPr lang="en-US" sz="2200" dirty="0" smtClean="0"/>
              <a:t>Also to patients with Parkinson’s disease and liver disease (hepatocellular </a:t>
            </a:r>
            <a:r>
              <a:rPr lang="en-US" sz="2200" dirty="0"/>
              <a:t>carcinomas or unexplained </a:t>
            </a:r>
            <a:r>
              <a:rPr lang="en-US" sz="2200" dirty="0" smtClean="0"/>
              <a:t>cirrhosis)</a:t>
            </a:r>
          </a:p>
          <a:p>
            <a:r>
              <a:rPr lang="en-US" sz="2200" dirty="0"/>
              <a:t>Identify factors in the environment or in an individual’s behavior that increase the likelihood of developing a neurodegenerative or liver disease caused by cyanobacterial toxins.</a:t>
            </a:r>
          </a:p>
          <a:p>
            <a:r>
              <a:rPr lang="en-US" sz="2200" dirty="0" smtClean="0"/>
              <a:t>Does a link exist between ALS and exposure </a:t>
            </a:r>
            <a:r>
              <a:rPr lang="en-US" sz="2200" dirty="0"/>
              <a:t>to certain </a:t>
            </a:r>
            <a:r>
              <a:rPr lang="en-US" sz="2200" dirty="0" smtClean="0"/>
              <a:t>bacteria </a:t>
            </a:r>
            <a:r>
              <a:rPr lang="en-US" sz="2200" dirty="0"/>
              <a:t>and the cyanobacterial toxins </a:t>
            </a:r>
            <a:r>
              <a:rPr lang="en-US" sz="2200" dirty="0" smtClean="0"/>
              <a:t>they produce present in some bodies of water?</a:t>
            </a:r>
          </a:p>
        </p:txBody>
      </p:sp>
      <p:sp>
        <p:nvSpPr>
          <p:cNvPr id="2" name="Title 1"/>
          <p:cNvSpPr>
            <a:spLocks noGrp="1"/>
          </p:cNvSpPr>
          <p:nvPr>
            <p:ph type="title"/>
          </p:nvPr>
        </p:nvSpPr>
        <p:spPr>
          <a:xfrm>
            <a:off x="285227" y="457201"/>
            <a:ext cx="8573546" cy="1353228"/>
          </a:xfrm>
        </p:spPr>
        <p:txBody>
          <a:bodyPr>
            <a:noAutofit/>
          </a:bodyPr>
          <a:lstStyle/>
          <a:p>
            <a:r>
              <a:rPr lang="en-US" sz="4000" dirty="0" smtClean="0"/>
              <a:t>Epidemiology of ALS in </a:t>
            </a:r>
            <a:br>
              <a:rPr lang="en-US" sz="4000" dirty="0" smtClean="0"/>
            </a:br>
            <a:r>
              <a:rPr lang="en-US" sz="4000" dirty="0" smtClean="0"/>
              <a:t>Northern New England</a:t>
            </a:r>
            <a:endParaRPr lang="en-US" sz="4000" dirty="0"/>
          </a:p>
        </p:txBody>
      </p:sp>
    </p:spTree>
    <p:extLst>
      <p:ext uri="{BB962C8B-B14F-4D97-AF65-F5344CB8AC3E}">
        <p14:creationId xmlns:p14="http://schemas.microsoft.com/office/powerpoint/2010/main" val="114481018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535363"/>
          </a:xfrm>
        </p:spPr>
        <p:txBody>
          <a:bodyPr/>
          <a:lstStyle/>
          <a:p>
            <a:r>
              <a:rPr lang="en-US" sz="2200" dirty="0"/>
              <a:t>Biospecimen bank for future research on neurodegenerative diseases</a:t>
            </a:r>
          </a:p>
          <a:p>
            <a:r>
              <a:rPr lang="en-US" sz="2200" dirty="0"/>
              <a:t>Blood, toenail clippings, and hair samples </a:t>
            </a:r>
          </a:p>
        </p:txBody>
      </p:sp>
      <p:sp>
        <p:nvSpPr>
          <p:cNvPr id="3" name="Title 2"/>
          <p:cNvSpPr>
            <a:spLocks noGrp="1"/>
          </p:cNvSpPr>
          <p:nvPr>
            <p:ph type="title"/>
          </p:nvPr>
        </p:nvSpPr>
        <p:spPr/>
        <p:txBody>
          <a:bodyPr/>
          <a:lstStyle/>
          <a:p>
            <a:r>
              <a:rPr lang="en-US" sz="3600" dirty="0" smtClean="0"/>
              <a:t>Northern </a:t>
            </a:r>
            <a:r>
              <a:rPr lang="en-US" sz="3600" dirty="0"/>
              <a:t>New England Neurologic Biospecimen </a:t>
            </a:r>
            <a:r>
              <a:rPr lang="en-US" sz="3600" dirty="0" smtClean="0"/>
              <a:t>Repository</a:t>
            </a:r>
            <a:endParaRPr lang="en-US" dirty="0"/>
          </a:p>
        </p:txBody>
      </p:sp>
    </p:spTree>
    <p:extLst>
      <p:ext uri="{BB962C8B-B14F-4D97-AF65-F5344CB8AC3E}">
        <p14:creationId xmlns:p14="http://schemas.microsoft.com/office/powerpoint/2010/main" val="25507874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Also currently enrolling</a:t>
            </a:r>
            <a:endParaRPr lang="en-US" sz="4800" dirty="0"/>
          </a:p>
        </p:txBody>
      </p:sp>
    </p:spTree>
    <p:extLst>
      <p:ext uri="{BB962C8B-B14F-4D97-AF65-F5344CB8AC3E}">
        <p14:creationId xmlns:p14="http://schemas.microsoft.com/office/powerpoint/2010/main" val="400517235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276600"/>
          </a:xfrm>
        </p:spPr>
        <p:txBody>
          <a:bodyPr/>
          <a:lstStyle/>
          <a:p>
            <a:r>
              <a:rPr lang="en-US" sz="2600" dirty="0" smtClean="0"/>
              <a:t>International GBS Outcome Study</a:t>
            </a:r>
          </a:p>
          <a:p>
            <a:r>
              <a:rPr lang="en-US" sz="2600" dirty="0" smtClean="0"/>
              <a:t>Clinical and biological predictors of disease course and outcome in Guillain-Barré syndrome</a:t>
            </a:r>
          </a:p>
          <a:p>
            <a:r>
              <a:rPr lang="en-US" sz="2600" dirty="0" smtClean="0"/>
              <a:t>Prospective observational study</a:t>
            </a:r>
          </a:p>
          <a:p>
            <a:r>
              <a:rPr lang="en-US" sz="2600" dirty="0" smtClean="0"/>
              <a:t>Subjects enrolled after diagnosis, but before treatment begins</a:t>
            </a:r>
          </a:p>
        </p:txBody>
      </p:sp>
      <p:sp>
        <p:nvSpPr>
          <p:cNvPr id="2" name="Title 1"/>
          <p:cNvSpPr>
            <a:spLocks noGrp="1"/>
          </p:cNvSpPr>
          <p:nvPr>
            <p:ph type="title"/>
          </p:nvPr>
        </p:nvSpPr>
        <p:spPr>
          <a:xfrm>
            <a:off x="285227" y="638359"/>
            <a:ext cx="8573546" cy="961841"/>
          </a:xfrm>
        </p:spPr>
        <p:txBody>
          <a:bodyPr/>
          <a:lstStyle/>
          <a:p>
            <a:r>
              <a:rPr lang="en-US" dirty="0" smtClean="0"/>
              <a:t>IGOS</a:t>
            </a:r>
            <a:endParaRPr lang="en-US" dirty="0"/>
          </a:p>
        </p:txBody>
      </p:sp>
    </p:spTree>
    <p:extLst>
      <p:ext uri="{BB962C8B-B14F-4D97-AF65-F5344CB8AC3E}">
        <p14:creationId xmlns:p14="http://schemas.microsoft.com/office/powerpoint/2010/main" val="2583769647"/>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89151"/>
            <a:ext cx="8229600" cy="2711449"/>
          </a:xfrm>
        </p:spPr>
        <p:txBody>
          <a:bodyPr/>
          <a:lstStyle/>
          <a:p>
            <a:r>
              <a:rPr lang="en-US" sz="2600" dirty="0" smtClean="0"/>
              <a:t>Cerebral Spinal Fluid Biospecimen Bank for Research</a:t>
            </a:r>
          </a:p>
          <a:p>
            <a:r>
              <a:rPr lang="en-US" sz="2600" dirty="0" smtClean="0"/>
              <a:t>Participants enrolled when undergoing lumbar puncture for clinical reasons</a:t>
            </a:r>
          </a:p>
          <a:p>
            <a:r>
              <a:rPr lang="en-US" sz="2600" dirty="0" smtClean="0"/>
              <a:t>Specimens banked for future research</a:t>
            </a:r>
            <a:endParaRPr lang="en-US" sz="2600" dirty="0"/>
          </a:p>
        </p:txBody>
      </p:sp>
      <p:sp>
        <p:nvSpPr>
          <p:cNvPr id="2" name="Title 1"/>
          <p:cNvSpPr>
            <a:spLocks noGrp="1"/>
          </p:cNvSpPr>
          <p:nvPr>
            <p:ph type="title"/>
          </p:nvPr>
        </p:nvSpPr>
        <p:spPr/>
        <p:txBody>
          <a:bodyPr/>
          <a:lstStyle/>
          <a:p>
            <a:r>
              <a:rPr lang="en-US" sz="4000" dirty="0" smtClean="0"/>
              <a:t>CSF Bank </a:t>
            </a:r>
            <a:endParaRPr lang="en-US" sz="4000" dirty="0"/>
          </a:p>
        </p:txBody>
      </p:sp>
    </p:spTree>
    <p:extLst>
      <p:ext uri="{BB962C8B-B14F-4D97-AF65-F5344CB8AC3E}">
        <p14:creationId xmlns:p14="http://schemas.microsoft.com/office/powerpoint/2010/main" val="258354639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t>Controlled Trial of 3,4 </a:t>
            </a:r>
            <a:r>
              <a:rPr lang="en-US" sz="2600" dirty="0" err="1" smtClean="0"/>
              <a:t>Diaminopyridine</a:t>
            </a:r>
            <a:r>
              <a:rPr lang="en-US" sz="2600" dirty="0" smtClean="0"/>
              <a:t> in Lambert-Eaton </a:t>
            </a:r>
            <a:r>
              <a:rPr lang="en-US" sz="2600" dirty="0" err="1" smtClean="0"/>
              <a:t>Myasthenic</a:t>
            </a:r>
            <a:r>
              <a:rPr lang="en-US" sz="2600" dirty="0" smtClean="0"/>
              <a:t> Syndrome</a:t>
            </a:r>
            <a:endParaRPr lang="en-US" sz="2600" dirty="0"/>
          </a:p>
        </p:txBody>
      </p:sp>
      <p:sp>
        <p:nvSpPr>
          <p:cNvPr id="3" name="Title 2"/>
          <p:cNvSpPr>
            <a:spLocks noGrp="1"/>
          </p:cNvSpPr>
          <p:nvPr>
            <p:ph type="title"/>
          </p:nvPr>
        </p:nvSpPr>
        <p:spPr/>
        <p:txBody>
          <a:bodyPr/>
          <a:lstStyle/>
          <a:p>
            <a:r>
              <a:rPr lang="en-US" dirty="0" smtClean="0"/>
              <a:t>3,4-DAP</a:t>
            </a:r>
            <a:endParaRPr lang="en-US" dirty="0"/>
          </a:p>
        </p:txBody>
      </p:sp>
    </p:spTree>
    <p:extLst>
      <p:ext uri="{BB962C8B-B14F-4D97-AF65-F5344CB8AC3E}">
        <p14:creationId xmlns:p14="http://schemas.microsoft.com/office/powerpoint/2010/main" val="36871126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a:spcBef>
                <a:spcPts val="1200"/>
              </a:spcBef>
            </a:pPr>
            <a:r>
              <a:rPr lang="en-US" sz="2600" dirty="0" smtClean="0"/>
              <a:t>Brain tumor tissue bank for future research</a:t>
            </a:r>
          </a:p>
          <a:p>
            <a:pPr>
              <a:spcBef>
                <a:spcPts val="1200"/>
              </a:spcBef>
            </a:pPr>
            <a:r>
              <a:rPr lang="en-US" sz="2600" dirty="0"/>
              <a:t>Trial of Armodafinil (Nuvigil) for </a:t>
            </a:r>
            <a:r>
              <a:rPr lang="en-US" sz="2600" dirty="0" smtClean="0"/>
              <a:t>fatigue </a:t>
            </a:r>
            <a:r>
              <a:rPr lang="en-US" sz="2600" dirty="0"/>
              <a:t>in </a:t>
            </a:r>
            <a:r>
              <a:rPr lang="en-US" sz="2600" dirty="0" smtClean="0"/>
              <a:t>patients </a:t>
            </a:r>
            <a:r>
              <a:rPr lang="en-US" sz="2600" dirty="0"/>
              <a:t>with </a:t>
            </a:r>
            <a:r>
              <a:rPr lang="en-US" sz="2600" dirty="0" err="1" smtClean="0"/>
              <a:t>Glioblastoma</a:t>
            </a:r>
            <a:r>
              <a:rPr lang="en-US" sz="2600" dirty="0" smtClean="0"/>
              <a:t> </a:t>
            </a:r>
            <a:r>
              <a:rPr lang="en-US" sz="2600" dirty="0" err="1" smtClean="0"/>
              <a:t>Multiforme</a:t>
            </a:r>
            <a:r>
              <a:rPr lang="en-US" sz="2600" dirty="0" smtClean="0"/>
              <a:t> (GBM)</a:t>
            </a:r>
            <a:endParaRPr lang="en-US" sz="2600" dirty="0"/>
          </a:p>
          <a:p>
            <a:pPr>
              <a:spcBef>
                <a:spcPts val="1200"/>
              </a:spcBef>
            </a:pPr>
            <a:r>
              <a:rPr lang="en-US" sz="2600" dirty="0" smtClean="0"/>
              <a:t>Heat-shock vaccine for surgically </a:t>
            </a:r>
            <a:r>
              <a:rPr lang="en-US" sz="2600" dirty="0" err="1" smtClean="0"/>
              <a:t>resectable</a:t>
            </a:r>
            <a:r>
              <a:rPr lang="en-US" sz="2600" dirty="0" smtClean="0"/>
              <a:t> recurrent GBM</a:t>
            </a:r>
          </a:p>
          <a:p>
            <a:pPr>
              <a:spcBef>
                <a:spcPts val="1200"/>
              </a:spcBef>
            </a:pPr>
            <a:r>
              <a:rPr lang="en-US" sz="2600" dirty="0"/>
              <a:t>Comparative </a:t>
            </a:r>
            <a:r>
              <a:rPr lang="en-US" sz="2600" dirty="0" smtClean="0"/>
              <a:t>Phase </a:t>
            </a:r>
            <a:r>
              <a:rPr lang="en-US" sz="2600" dirty="0"/>
              <a:t>II </a:t>
            </a:r>
            <a:r>
              <a:rPr lang="en-US" sz="2600" dirty="0" smtClean="0"/>
              <a:t>trial </a:t>
            </a:r>
            <a:r>
              <a:rPr lang="en-US" sz="2600" dirty="0"/>
              <a:t>of TRC105 plus </a:t>
            </a:r>
            <a:r>
              <a:rPr lang="en-US" sz="2600" dirty="0" err="1"/>
              <a:t>Bevacizumab</a:t>
            </a:r>
            <a:r>
              <a:rPr lang="en-US" sz="2600" dirty="0"/>
              <a:t> </a:t>
            </a:r>
            <a:r>
              <a:rPr lang="en-US" sz="2600" dirty="0" smtClean="0"/>
              <a:t>vs </a:t>
            </a:r>
            <a:r>
              <a:rPr lang="en-US" sz="2600" dirty="0" err="1"/>
              <a:t>Bevacizumab</a:t>
            </a:r>
            <a:r>
              <a:rPr lang="en-US" sz="2600" dirty="0"/>
              <a:t> in </a:t>
            </a:r>
            <a:r>
              <a:rPr lang="en-US" sz="2600" dirty="0" err="1" smtClean="0"/>
              <a:t>Bevacizumab</a:t>
            </a:r>
            <a:r>
              <a:rPr lang="en-US" sz="2600" dirty="0" smtClean="0"/>
              <a:t>-naïve patients </a:t>
            </a:r>
            <a:r>
              <a:rPr lang="en-US" sz="2600" dirty="0"/>
              <a:t>with Recurrent </a:t>
            </a:r>
            <a:r>
              <a:rPr lang="en-US" sz="2600" dirty="0" smtClean="0"/>
              <a:t>GBM</a:t>
            </a:r>
          </a:p>
        </p:txBody>
      </p:sp>
      <p:sp>
        <p:nvSpPr>
          <p:cNvPr id="2" name="Title 1"/>
          <p:cNvSpPr>
            <a:spLocks noGrp="1"/>
          </p:cNvSpPr>
          <p:nvPr>
            <p:ph type="title"/>
          </p:nvPr>
        </p:nvSpPr>
        <p:spPr/>
        <p:txBody>
          <a:bodyPr>
            <a:normAutofit fontScale="90000"/>
          </a:bodyPr>
          <a:lstStyle/>
          <a:p>
            <a:r>
              <a:rPr lang="en-US" sz="4000" dirty="0" err="1" smtClean="0"/>
              <a:t>Neuro</a:t>
            </a:r>
            <a:r>
              <a:rPr lang="en-US" sz="4000" dirty="0" smtClean="0"/>
              <a:t>-Oncology Studies Enrolling at DHMC</a:t>
            </a:r>
            <a:endParaRPr lang="en-US" sz="4000" dirty="0"/>
          </a:p>
        </p:txBody>
      </p:sp>
    </p:spTree>
    <p:extLst>
      <p:ext uri="{BB962C8B-B14F-4D97-AF65-F5344CB8AC3E}">
        <p14:creationId xmlns:p14="http://schemas.microsoft.com/office/powerpoint/2010/main" val="42661095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914"/>
            <a:ext cx="8229600" cy="4868486"/>
          </a:xfrm>
        </p:spPr>
        <p:txBody>
          <a:bodyPr>
            <a:normAutofit lnSpcReduction="10000"/>
          </a:bodyPr>
          <a:lstStyle/>
          <a:p>
            <a:pPr>
              <a:spcBef>
                <a:spcPts val="1200"/>
              </a:spcBef>
            </a:pPr>
            <a:r>
              <a:rPr lang="en-US" sz="2600" dirty="0"/>
              <a:t>Phase II, open-label, study of ANG1005 in HER2+ breast cancer patients with progressive/recurrent brain metastases</a:t>
            </a:r>
          </a:p>
          <a:p>
            <a:pPr>
              <a:spcBef>
                <a:spcPts val="1200"/>
              </a:spcBef>
            </a:pPr>
            <a:r>
              <a:rPr lang="en-US" sz="2600" dirty="0" smtClean="0"/>
              <a:t>Decision support </a:t>
            </a:r>
            <a:r>
              <a:rPr lang="en-US" sz="2600" dirty="0"/>
              <a:t>for </a:t>
            </a:r>
            <a:r>
              <a:rPr lang="en-US" sz="2600" dirty="0" smtClean="0"/>
              <a:t>patients </a:t>
            </a:r>
            <a:r>
              <a:rPr lang="en-US" sz="2600" dirty="0"/>
              <a:t>with </a:t>
            </a:r>
            <a:r>
              <a:rPr lang="en-US" sz="2600" dirty="0" smtClean="0"/>
              <a:t>malignant </a:t>
            </a:r>
            <a:r>
              <a:rPr lang="en-US" sz="2600" dirty="0" err="1"/>
              <a:t>g</a:t>
            </a:r>
            <a:r>
              <a:rPr lang="en-US" sz="2600" dirty="0" err="1" smtClean="0"/>
              <a:t>lioma</a:t>
            </a:r>
            <a:r>
              <a:rPr lang="en-US" sz="2600" dirty="0"/>
              <a:t>:  </a:t>
            </a:r>
            <a:r>
              <a:rPr lang="en-US" sz="2600" dirty="0" smtClean="0"/>
              <a:t>needs assessment survey </a:t>
            </a:r>
          </a:p>
          <a:p>
            <a:pPr>
              <a:spcBef>
                <a:spcPts val="1200"/>
              </a:spcBef>
            </a:pPr>
            <a:r>
              <a:rPr lang="en-US" sz="2600" dirty="0"/>
              <a:t>Phase 1 </a:t>
            </a:r>
            <a:r>
              <a:rPr lang="en-US" sz="2600" dirty="0" smtClean="0"/>
              <a:t>study </a:t>
            </a:r>
            <a:r>
              <a:rPr lang="en-US" sz="2600" dirty="0"/>
              <a:t>to </a:t>
            </a:r>
            <a:r>
              <a:rPr lang="en-US" sz="2600" dirty="0" smtClean="0"/>
              <a:t>evaluate </a:t>
            </a:r>
            <a:r>
              <a:rPr lang="en-US" sz="2600" dirty="0"/>
              <a:t>the </a:t>
            </a:r>
            <a:r>
              <a:rPr lang="en-US" sz="2600" dirty="0" smtClean="0"/>
              <a:t>detectability </a:t>
            </a:r>
            <a:r>
              <a:rPr lang="en-US" sz="2600" dirty="0"/>
              <a:t>of </a:t>
            </a:r>
            <a:r>
              <a:rPr lang="en-US" sz="2600" dirty="0" smtClean="0"/>
              <a:t>circulating tumor </a:t>
            </a:r>
            <a:r>
              <a:rPr lang="en-US" sz="2600" dirty="0"/>
              <a:t>DNA in the </a:t>
            </a:r>
            <a:r>
              <a:rPr lang="en-US" sz="2600" dirty="0" smtClean="0"/>
              <a:t>CSF as </a:t>
            </a:r>
            <a:r>
              <a:rPr lang="en-US" sz="2600" dirty="0"/>
              <a:t>an </a:t>
            </a:r>
            <a:r>
              <a:rPr lang="en-US" sz="2600" dirty="0" smtClean="0"/>
              <a:t>early biomarker </a:t>
            </a:r>
            <a:r>
              <a:rPr lang="en-US" sz="2600" dirty="0"/>
              <a:t>of </a:t>
            </a:r>
            <a:r>
              <a:rPr lang="en-US" sz="2600" dirty="0" err="1" smtClean="0"/>
              <a:t>leptomeningeal</a:t>
            </a:r>
            <a:r>
              <a:rPr lang="en-US" sz="2600" dirty="0" smtClean="0"/>
              <a:t> </a:t>
            </a:r>
            <a:r>
              <a:rPr lang="en-US" sz="2600" dirty="0" err="1" smtClean="0"/>
              <a:t>carcinomatosis</a:t>
            </a:r>
            <a:r>
              <a:rPr lang="en-US" sz="2600" dirty="0" smtClean="0"/>
              <a:t> </a:t>
            </a:r>
            <a:r>
              <a:rPr lang="en-US" sz="2600" dirty="0"/>
              <a:t>in </a:t>
            </a:r>
            <a:r>
              <a:rPr lang="en-US" sz="2600" dirty="0" smtClean="0"/>
              <a:t>patients </a:t>
            </a:r>
            <a:r>
              <a:rPr lang="en-US" sz="2600" dirty="0"/>
              <a:t>with </a:t>
            </a:r>
            <a:r>
              <a:rPr lang="en-US" sz="2600" dirty="0" smtClean="0"/>
              <a:t>metastatic solid tumor cancer </a:t>
            </a:r>
          </a:p>
          <a:p>
            <a:pPr>
              <a:spcBef>
                <a:spcPts val="1200"/>
              </a:spcBef>
            </a:pPr>
            <a:r>
              <a:rPr lang="en-US" sz="2600" dirty="0" err="1"/>
              <a:t>Celldex</a:t>
            </a:r>
            <a:r>
              <a:rPr lang="en-US" sz="2600" dirty="0"/>
              <a:t> – </a:t>
            </a:r>
            <a:r>
              <a:rPr lang="en-US" sz="2600" dirty="0" err="1"/>
              <a:t>Rindopepimut</a:t>
            </a:r>
            <a:r>
              <a:rPr lang="en-US" sz="2600" dirty="0"/>
              <a:t>/GM-CSF (vs. placebo) + TMZ in newly-diagnosed GBM </a:t>
            </a:r>
          </a:p>
          <a:p>
            <a:endParaRPr lang="en-US" dirty="0"/>
          </a:p>
          <a:p>
            <a:endParaRPr lang="en-US" dirty="0"/>
          </a:p>
        </p:txBody>
      </p:sp>
      <p:sp>
        <p:nvSpPr>
          <p:cNvPr id="2" name="Title 1"/>
          <p:cNvSpPr>
            <a:spLocks noGrp="1"/>
          </p:cNvSpPr>
          <p:nvPr>
            <p:ph type="title"/>
          </p:nvPr>
        </p:nvSpPr>
        <p:spPr>
          <a:xfrm>
            <a:off x="457200" y="274638"/>
            <a:ext cx="8229600" cy="868362"/>
          </a:xfrm>
        </p:spPr>
        <p:txBody>
          <a:bodyPr>
            <a:normAutofit/>
          </a:bodyPr>
          <a:lstStyle/>
          <a:p>
            <a:r>
              <a:rPr lang="en-US" sz="4000" dirty="0" smtClean="0"/>
              <a:t>Neuro-Oncology cont.</a:t>
            </a:r>
            <a:endParaRPr lang="en-US" sz="4000" dirty="0"/>
          </a:p>
        </p:txBody>
      </p:sp>
    </p:spTree>
    <p:extLst>
      <p:ext uri="{BB962C8B-B14F-4D97-AF65-F5344CB8AC3E}">
        <p14:creationId xmlns:p14="http://schemas.microsoft.com/office/powerpoint/2010/main" val="23521512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UVM</a:t>
            </a:r>
            <a:endParaRPr lang="en-US" dirty="0"/>
          </a:p>
        </p:txBody>
      </p:sp>
    </p:spTree>
    <p:extLst>
      <p:ext uri="{BB962C8B-B14F-4D97-AF65-F5344CB8AC3E}">
        <p14:creationId xmlns:p14="http://schemas.microsoft.com/office/powerpoint/2010/main" val="67823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49764"/>
          </a:xfrm>
        </p:spPr>
        <p:txBody>
          <a:bodyPr/>
          <a:lstStyle/>
          <a:p>
            <a:pPr>
              <a:spcBef>
                <a:spcPts val="1200"/>
              </a:spcBef>
            </a:pPr>
            <a:r>
              <a:rPr lang="en-US" sz="2600" dirty="0"/>
              <a:t>Phase III </a:t>
            </a:r>
            <a:r>
              <a:rPr lang="en-US" sz="2600" dirty="0" smtClean="0"/>
              <a:t>study of </a:t>
            </a:r>
            <a:r>
              <a:rPr lang="en-US" sz="2600" dirty="0" err="1" smtClean="0"/>
              <a:t>Temozolomide</a:t>
            </a:r>
            <a:r>
              <a:rPr lang="en-US" sz="2600" dirty="0" smtClean="0"/>
              <a:t> alone vs radiotherapy </a:t>
            </a:r>
            <a:r>
              <a:rPr lang="en-US" sz="2600" dirty="0"/>
              <a:t>with </a:t>
            </a:r>
            <a:r>
              <a:rPr lang="en-US" sz="2600" dirty="0" err="1" smtClean="0"/>
              <a:t>Temozolomide</a:t>
            </a:r>
            <a:r>
              <a:rPr lang="en-US" sz="2600" dirty="0" smtClean="0"/>
              <a:t> vs radiotherapy </a:t>
            </a:r>
            <a:r>
              <a:rPr lang="en-US" sz="2600" dirty="0"/>
              <a:t>with </a:t>
            </a:r>
            <a:r>
              <a:rPr lang="en-US" sz="2600" dirty="0" smtClean="0"/>
              <a:t>PCV chemotherapy </a:t>
            </a:r>
            <a:r>
              <a:rPr lang="en-US" sz="2600" dirty="0"/>
              <a:t>in </a:t>
            </a:r>
            <a:r>
              <a:rPr lang="en-US" sz="2600" dirty="0" smtClean="0"/>
              <a:t>patients </a:t>
            </a:r>
            <a:r>
              <a:rPr lang="en-US" sz="2600" dirty="0"/>
              <a:t>with 1p/19q C</a:t>
            </a:r>
            <a:r>
              <a:rPr lang="en-US" sz="2600" dirty="0" smtClean="0"/>
              <a:t>o-deleted </a:t>
            </a:r>
            <a:r>
              <a:rPr lang="en-US" sz="2600" dirty="0"/>
              <a:t>Anaplastic </a:t>
            </a:r>
            <a:r>
              <a:rPr lang="en-US" sz="2600" dirty="0" err="1"/>
              <a:t>Glioma</a:t>
            </a:r>
            <a:r>
              <a:rPr lang="en-US" sz="2600" dirty="0"/>
              <a:t> </a:t>
            </a:r>
            <a:endParaRPr lang="en-US" sz="2600" dirty="0" smtClean="0"/>
          </a:p>
          <a:p>
            <a:pPr>
              <a:spcBef>
                <a:spcPts val="1200"/>
              </a:spcBef>
            </a:pPr>
            <a:r>
              <a:rPr lang="en-US" sz="2600" dirty="0"/>
              <a:t>Vaccination of </a:t>
            </a:r>
            <a:r>
              <a:rPr lang="en-US" sz="2600" dirty="0" smtClean="0"/>
              <a:t>patients </a:t>
            </a:r>
            <a:r>
              <a:rPr lang="en-US" sz="2600" dirty="0"/>
              <a:t>with </a:t>
            </a:r>
            <a:r>
              <a:rPr lang="en-US" sz="2600" dirty="0" smtClean="0"/>
              <a:t>newly diagnosed </a:t>
            </a:r>
            <a:r>
              <a:rPr lang="en-US" sz="2600" dirty="0" err="1" smtClean="0"/>
              <a:t>glioblastoma</a:t>
            </a:r>
            <a:r>
              <a:rPr lang="en-US" sz="2600" dirty="0" smtClean="0"/>
              <a:t> using autologous tumor lysate </a:t>
            </a:r>
            <a:r>
              <a:rPr lang="en-US" sz="2600" dirty="0"/>
              <a:t>and </a:t>
            </a:r>
            <a:r>
              <a:rPr lang="en-US" sz="2600" dirty="0" err="1" smtClean="0"/>
              <a:t>montanide</a:t>
            </a:r>
            <a:r>
              <a:rPr lang="en-US" sz="2600" dirty="0" smtClean="0"/>
              <a:t> emulsion </a:t>
            </a:r>
            <a:r>
              <a:rPr lang="en-US" sz="2600" dirty="0"/>
              <a:t>for </a:t>
            </a:r>
            <a:r>
              <a:rPr lang="en-US" sz="2600" dirty="0" smtClean="0"/>
              <a:t>derivation </a:t>
            </a:r>
            <a:r>
              <a:rPr lang="en-US" sz="2600" dirty="0"/>
              <a:t>of </a:t>
            </a:r>
            <a:r>
              <a:rPr lang="en-US" sz="2600" dirty="0" smtClean="0"/>
              <a:t>tumor specific </a:t>
            </a:r>
            <a:r>
              <a:rPr lang="en-US" sz="2600" dirty="0" err="1" smtClean="0"/>
              <a:t>hybridomas</a:t>
            </a:r>
            <a:r>
              <a:rPr lang="en-US" sz="2600" dirty="0" smtClean="0"/>
              <a:t> </a:t>
            </a:r>
            <a:endParaRPr lang="en-US" sz="2600" dirty="0"/>
          </a:p>
        </p:txBody>
      </p:sp>
      <p:sp>
        <p:nvSpPr>
          <p:cNvPr id="2" name="Title 1"/>
          <p:cNvSpPr>
            <a:spLocks noGrp="1"/>
          </p:cNvSpPr>
          <p:nvPr>
            <p:ph type="title"/>
          </p:nvPr>
        </p:nvSpPr>
        <p:spPr>
          <a:xfrm>
            <a:off x="457200" y="533400"/>
            <a:ext cx="8229600" cy="868362"/>
          </a:xfrm>
        </p:spPr>
        <p:txBody>
          <a:bodyPr>
            <a:normAutofit/>
          </a:bodyPr>
          <a:lstStyle/>
          <a:p>
            <a:r>
              <a:rPr lang="en-US" sz="4000" dirty="0" smtClean="0"/>
              <a:t>Neuro-Oncology cont.</a:t>
            </a:r>
            <a:endParaRPr lang="en-US" sz="4000" dirty="0"/>
          </a:p>
        </p:txBody>
      </p:sp>
    </p:spTree>
    <p:extLst>
      <p:ext uri="{BB962C8B-B14F-4D97-AF65-F5344CB8AC3E}">
        <p14:creationId xmlns:p14="http://schemas.microsoft.com/office/powerpoint/2010/main" val="36279459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331"/>
          <a:stretch/>
        </p:blipFill>
        <p:spPr bwMode="auto">
          <a:xfrm>
            <a:off x="-1" y="0"/>
            <a:ext cx="9144000" cy="6858000"/>
          </a:xfrm>
          <a:prstGeom prst="rect">
            <a:avLst/>
          </a:prstGeom>
          <a:noFill/>
        </p:spPr>
      </p:pic>
      <p:sp>
        <p:nvSpPr>
          <p:cNvPr id="5" name="TextBox 4"/>
          <p:cNvSpPr txBox="1"/>
          <p:nvPr/>
        </p:nvSpPr>
        <p:spPr>
          <a:xfrm>
            <a:off x="197906" y="152400"/>
            <a:ext cx="2499787" cy="707886"/>
          </a:xfrm>
          <a:prstGeom prst="rect">
            <a:avLst/>
          </a:prstGeom>
          <a:noFill/>
        </p:spPr>
        <p:txBody>
          <a:bodyPr wrap="none" rtlCol="0">
            <a:spAutoFit/>
          </a:bodyPr>
          <a:lstStyle/>
          <a:p>
            <a:r>
              <a:rPr lang="en-US" sz="4000" dirty="0" smtClean="0">
                <a:solidFill>
                  <a:schemeClr val="bg2"/>
                </a:solidFill>
              </a:rPr>
              <a:t>Thank you!</a:t>
            </a:r>
            <a:endParaRPr lang="en-US" sz="4000" dirty="0">
              <a:solidFill>
                <a:schemeClr val="bg2"/>
              </a:solidFill>
            </a:endParaRPr>
          </a:p>
        </p:txBody>
      </p:sp>
    </p:spTree>
    <p:extLst>
      <p:ext uri="{BB962C8B-B14F-4D97-AF65-F5344CB8AC3E}">
        <p14:creationId xmlns:p14="http://schemas.microsoft.com/office/powerpoint/2010/main" val="6843920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Clinical Trials</a:t>
            </a:r>
          </a:p>
          <a:p>
            <a:r>
              <a:rPr lang="en-US" dirty="0"/>
              <a:t>The Department of Neurological Sciences is actively conducting clinical research in several diseases. Faculty members are involved in treatment trials in ALS, Alzheimer’s Disease, Epilepsy, Migraine/headache, Multiple Sclerosis, Myasthenia Gravis, Neonatal Conditioning Responses, Pain, Parkinson's Disease, Polyneuropathy, Sleep and Cerebrovascular Disease.</a:t>
            </a:r>
          </a:p>
          <a:p>
            <a:r>
              <a:rPr lang="en-US" dirty="0"/>
              <a:t>This research involves Phase I, Phase II or Phase III studies under the clinical research activities of the Experimental Therapeutics Unit. The NIH funded General Clinical Research Center serves as an excellent resource for the conduct of some of these clinical trials.</a:t>
            </a:r>
          </a:p>
          <a:p>
            <a:r>
              <a:rPr lang="en-US" dirty="0"/>
              <a:t>Clinically applied research is also undertaken through the study in the mechanism of acupuncture in pain, use of stable isotope techniques to study metabolism and energy balance, and in establishing databases for several neurological diseases.</a:t>
            </a:r>
          </a:p>
          <a:p>
            <a:endParaRPr lang="en-US" dirty="0"/>
          </a:p>
        </p:txBody>
      </p:sp>
    </p:spTree>
    <p:extLst>
      <p:ext uri="{BB962C8B-B14F-4D97-AF65-F5344CB8AC3E}">
        <p14:creationId xmlns:p14="http://schemas.microsoft.com/office/powerpoint/2010/main" val="10035902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1"/>
            <a:ext cx="7772400" cy="3962400"/>
          </a:xfrm>
        </p:spPr>
        <p:txBody>
          <a:bodyPr>
            <a:noAutofit/>
          </a:bodyPr>
          <a:lstStyle/>
          <a:p>
            <a:pPr>
              <a:spcBef>
                <a:spcPts val="0"/>
              </a:spcBef>
              <a:spcAft>
                <a:spcPts val="600"/>
              </a:spcAft>
            </a:pPr>
            <a:r>
              <a:rPr lang="en-US" sz="2600" dirty="0" smtClean="0"/>
              <a:t>Large multi-center clinical trials  </a:t>
            </a:r>
          </a:p>
          <a:p>
            <a:pPr lvl="2">
              <a:spcBef>
                <a:spcPts val="0"/>
              </a:spcBef>
              <a:spcAft>
                <a:spcPts val="600"/>
              </a:spcAft>
            </a:pPr>
            <a:r>
              <a:rPr lang="en-US" sz="2600" dirty="0" smtClean="0"/>
              <a:t>NIH/NINDS and research consortiums</a:t>
            </a:r>
          </a:p>
          <a:p>
            <a:pPr lvl="2">
              <a:spcBef>
                <a:spcPts val="0"/>
              </a:spcBef>
              <a:spcAft>
                <a:spcPts val="600"/>
              </a:spcAft>
            </a:pPr>
            <a:r>
              <a:rPr lang="en-US" sz="2600" dirty="0" smtClean="0"/>
              <a:t>Pharmaceutical  and device companies</a:t>
            </a:r>
          </a:p>
          <a:p>
            <a:pPr marL="342900" lvl="1" indent="-342900">
              <a:spcBef>
                <a:spcPts val="0"/>
              </a:spcBef>
              <a:spcAft>
                <a:spcPts val="600"/>
              </a:spcAft>
              <a:buFont typeface="Arial" panose="020B0604020202020204" pitchFamily="34" charset="0"/>
              <a:buChar char="•"/>
            </a:pPr>
            <a:r>
              <a:rPr lang="en-US" dirty="0" smtClean="0"/>
              <a:t>Investigator-initiated research studies</a:t>
            </a:r>
          </a:p>
          <a:p>
            <a:pPr lvl="2">
              <a:spcBef>
                <a:spcPts val="0"/>
              </a:spcBef>
              <a:spcAft>
                <a:spcPts val="600"/>
              </a:spcAft>
            </a:pPr>
            <a:r>
              <a:rPr lang="en-US" sz="2600" dirty="0" smtClean="0"/>
              <a:t>Federal </a:t>
            </a:r>
            <a:r>
              <a:rPr lang="en-US" sz="2600" dirty="0"/>
              <a:t>grants</a:t>
            </a:r>
          </a:p>
          <a:p>
            <a:pPr lvl="2">
              <a:spcBef>
                <a:spcPts val="0"/>
              </a:spcBef>
              <a:spcAft>
                <a:spcPts val="600"/>
              </a:spcAft>
            </a:pPr>
            <a:r>
              <a:rPr lang="en-US" sz="2600" dirty="0"/>
              <a:t>Foundations</a:t>
            </a:r>
          </a:p>
          <a:p>
            <a:pPr lvl="2">
              <a:spcBef>
                <a:spcPts val="0"/>
              </a:spcBef>
              <a:spcAft>
                <a:spcPts val="600"/>
              </a:spcAft>
            </a:pPr>
            <a:r>
              <a:rPr lang="en-US" sz="2600" dirty="0"/>
              <a:t>Industry</a:t>
            </a:r>
          </a:p>
          <a:p>
            <a:pPr lvl="2">
              <a:spcBef>
                <a:spcPts val="0"/>
              </a:spcBef>
              <a:spcAft>
                <a:spcPts val="600"/>
              </a:spcAft>
            </a:pPr>
            <a:r>
              <a:rPr lang="en-US" sz="2600" dirty="0"/>
              <a:t>D</a:t>
            </a:r>
            <a:r>
              <a:rPr lang="en-US" sz="2600" dirty="0" smtClean="0"/>
              <a:t>epartment </a:t>
            </a:r>
            <a:r>
              <a:rPr lang="en-US" sz="2600" dirty="0"/>
              <a:t>research funds</a:t>
            </a:r>
          </a:p>
        </p:txBody>
      </p:sp>
      <p:sp>
        <p:nvSpPr>
          <p:cNvPr id="2" name="Title 1"/>
          <p:cNvSpPr>
            <a:spLocks noGrp="1"/>
          </p:cNvSpPr>
          <p:nvPr>
            <p:ph type="title"/>
          </p:nvPr>
        </p:nvSpPr>
        <p:spPr>
          <a:xfrm>
            <a:off x="285227" y="457201"/>
            <a:ext cx="8573546" cy="1219199"/>
          </a:xfrm>
        </p:spPr>
        <p:txBody>
          <a:bodyPr>
            <a:noAutofit/>
          </a:bodyPr>
          <a:lstStyle/>
          <a:p>
            <a:r>
              <a:rPr lang="en-US" sz="4000" dirty="0" smtClean="0"/>
              <a:t>Adult and Pediatric Neurology Research at DHMC</a:t>
            </a:r>
            <a:endParaRPr lang="en-US" sz="4000"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876800"/>
          </a:xfrm>
        </p:spPr>
        <p:txBody>
          <a:bodyPr>
            <a:noAutofit/>
          </a:bodyPr>
          <a:lstStyle/>
          <a:p>
            <a:pPr>
              <a:lnSpc>
                <a:spcPct val="120000"/>
              </a:lnSpc>
              <a:spcAft>
                <a:spcPts val="600"/>
              </a:spcAft>
            </a:pPr>
            <a:r>
              <a:rPr lang="en-US" sz="2400" dirty="0"/>
              <a:t>More than </a:t>
            </a:r>
            <a:r>
              <a:rPr lang="en-US" sz="2400" dirty="0" smtClean="0"/>
              <a:t>60 </a:t>
            </a:r>
            <a:r>
              <a:rPr lang="en-US" sz="2400" dirty="0"/>
              <a:t>Active Clinical Trials and Research Studies</a:t>
            </a:r>
          </a:p>
          <a:p>
            <a:pPr>
              <a:lnSpc>
                <a:spcPct val="120000"/>
              </a:lnSpc>
              <a:spcAft>
                <a:spcPts val="600"/>
              </a:spcAft>
            </a:pPr>
            <a:r>
              <a:rPr lang="en-US" sz="2400" dirty="0"/>
              <a:t>Full age range of </a:t>
            </a:r>
            <a:r>
              <a:rPr lang="en-US" sz="2400" dirty="0" smtClean="0"/>
              <a:t>participants: children </a:t>
            </a:r>
            <a:r>
              <a:rPr lang="en-US" sz="2400" dirty="0"/>
              <a:t>through seniors </a:t>
            </a:r>
          </a:p>
          <a:p>
            <a:pPr>
              <a:lnSpc>
                <a:spcPct val="120000"/>
              </a:lnSpc>
              <a:spcAft>
                <a:spcPts val="600"/>
              </a:spcAft>
            </a:pPr>
            <a:r>
              <a:rPr lang="en-US" sz="2400" dirty="0"/>
              <a:t>Collaborative research effort with other </a:t>
            </a:r>
            <a:r>
              <a:rPr lang="en-US" sz="2400" dirty="0" smtClean="0"/>
              <a:t>institutions, DHMC departments, and Dartmouth </a:t>
            </a:r>
            <a:r>
              <a:rPr lang="en-US" sz="2400" dirty="0"/>
              <a:t>College</a:t>
            </a:r>
          </a:p>
          <a:p>
            <a:pPr>
              <a:lnSpc>
                <a:spcPct val="120000"/>
              </a:lnSpc>
              <a:spcAft>
                <a:spcPts val="600"/>
              </a:spcAft>
            </a:pPr>
            <a:r>
              <a:rPr lang="en-US" sz="2400" dirty="0"/>
              <a:t>10 </a:t>
            </a:r>
            <a:r>
              <a:rPr lang="en-US" sz="2400" dirty="0" smtClean="0"/>
              <a:t>research </a:t>
            </a:r>
            <a:r>
              <a:rPr lang="en-US" sz="2400" dirty="0"/>
              <a:t>coordinators</a:t>
            </a:r>
          </a:p>
          <a:p>
            <a:pPr lvl="1">
              <a:lnSpc>
                <a:spcPct val="120000"/>
              </a:lnSpc>
              <a:spcBef>
                <a:spcPts val="1200"/>
              </a:spcBef>
              <a:spcAft>
                <a:spcPts val="600"/>
              </a:spcAft>
              <a:buFont typeface="Wingdings" panose="05000000000000000000" pitchFamily="2" charset="2"/>
              <a:buChar char="ü"/>
            </a:pPr>
            <a:r>
              <a:rPr lang="en-US" sz="2400" dirty="0" smtClean="0"/>
              <a:t>Provide </a:t>
            </a:r>
            <a:r>
              <a:rPr lang="en-US" sz="2400" dirty="0"/>
              <a:t>assistance with both pharmaceutical sponsored trials as well as investigator initiated trials</a:t>
            </a:r>
          </a:p>
          <a:p>
            <a:pPr lvl="1">
              <a:lnSpc>
                <a:spcPct val="120000"/>
              </a:lnSpc>
              <a:spcBef>
                <a:spcPts val="1200"/>
              </a:spcBef>
              <a:spcAft>
                <a:spcPts val="600"/>
              </a:spcAft>
              <a:buFont typeface="Wingdings" panose="05000000000000000000" pitchFamily="2" charset="2"/>
              <a:buChar char="ü"/>
            </a:pPr>
            <a:r>
              <a:rPr lang="en-US" sz="2400" dirty="0" smtClean="0"/>
              <a:t>Provide  </a:t>
            </a:r>
            <a:r>
              <a:rPr lang="en-US" sz="2400" dirty="0"/>
              <a:t>Institutional Review Board management and trial </a:t>
            </a:r>
            <a:r>
              <a:rPr lang="en-US" sz="2400" dirty="0" smtClean="0"/>
              <a:t>management</a:t>
            </a:r>
            <a:endParaRPr lang="en-US" sz="2400"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Autofit/>
          </a:bodyPr>
          <a:lstStyle/>
          <a:p>
            <a:r>
              <a:rPr lang="en-US" sz="4000" dirty="0" smtClean="0"/>
              <a:t>Clinical trials and research studies  now enrolling at DHMC</a:t>
            </a:r>
            <a:endParaRPr lang="en-US" sz="4000" dirty="0"/>
          </a:p>
        </p:txBody>
      </p:sp>
    </p:spTree>
    <p:extLst>
      <p:ext uri="{BB962C8B-B14F-4D97-AF65-F5344CB8AC3E}">
        <p14:creationId xmlns:p14="http://schemas.microsoft.com/office/powerpoint/2010/main" val="21173771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Stroke &amp; TIA</a:t>
            </a:r>
            <a:endParaRPr lang="en-US" dirty="0"/>
          </a:p>
        </p:txBody>
      </p:sp>
    </p:spTree>
    <p:extLst>
      <p:ext uri="{BB962C8B-B14F-4D97-AF65-F5344CB8AC3E}">
        <p14:creationId xmlns:p14="http://schemas.microsoft.com/office/powerpoint/2010/main" val="41645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4" cstate="print"/>
          <a:srcRect r="6075" b="75775"/>
          <a:stretch/>
        </p:blipFill>
        <p:spPr bwMode="auto">
          <a:xfrm>
            <a:off x="31865" y="5257800"/>
            <a:ext cx="3276600" cy="1255520"/>
          </a:xfrm>
          <a:prstGeom prst="rect">
            <a:avLst/>
          </a:prstGeom>
          <a:noFill/>
          <a:ln w="9525">
            <a:noFill/>
            <a:miter lim="800000"/>
            <a:headEnd/>
            <a:tailEnd/>
          </a:ln>
        </p:spPr>
      </p:pic>
      <p:sp>
        <p:nvSpPr>
          <p:cNvPr id="3" name="Content Placeholder 2"/>
          <p:cNvSpPr>
            <a:spLocks noGrp="1"/>
          </p:cNvSpPr>
          <p:nvPr>
            <p:ph idx="1"/>
          </p:nvPr>
        </p:nvSpPr>
        <p:spPr>
          <a:xfrm>
            <a:off x="457200" y="1752600"/>
            <a:ext cx="8229600" cy="3810000"/>
          </a:xfrm>
        </p:spPr>
        <p:txBody>
          <a:bodyPr>
            <a:normAutofit lnSpcReduction="10000"/>
          </a:bodyPr>
          <a:lstStyle/>
          <a:p>
            <a:r>
              <a:rPr lang="en-US" sz="2600" dirty="0" smtClean="0"/>
              <a:t>High risk TIA (resolution of deficit and ABCD2 score of 4 or higher) OR </a:t>
            </a:r>
          </a:p>
          <a:p>
            <a:r>
              <a:rPr lang="en-US" sz="2600" dirty="0" smtClean="0"/>
              <a:t>Minor ischemic stroke (NIHSS of 3 or lower)</a:t>
            </a:r>
          </a:p>
          <a:p>
            <a:r>
              <a:rPr lang="en-US" sz="2600" dirty="0" smtClean="0"/>
              <a:t>12 hour window</a:t>
            </a:r>
          </a:p>
          <a:p>
            <a:r>
              <a:rPr lang="en-US" sz="2600" dirty="0" smtClean="0"/>
              <a:t>Aspirin and clopidogrel vs aspirin and placebo </a:t>
            </a:r>
          </a:p>
          <a:p>
            <a:r>
              <a:rPr lang="en-US" sz="2600" dirty="0" smtClean="0"/>
              <a:t>Is clopidogrel 75 mg/day after a loading dose of 600 mg effective in preventing major ischemic vascular events at 90 days in patients receiving aspirin 50-325 mg/day.</a:t>
            </a:r>
          </a:p>
          <a:p>
            <a:endParaRPr lang="en-US" dirty="0"/>
          </a:p>
        </p:txBody>
      </p:sp>
      <p:sp>
        <p:nvSpPr>
          <p:cNvPr id="2" name="Title 1"/>
          <p:cNvSpPr>
            <a:spLocks noGrp="1"/>
          </p:cNvSpPr>
          <p:nvPr>
            <p:ph type="title"/>
          </p:nvPr>
        </p:nvSpPr>
        <p:spPr>
          <a:xfrm>
            <a:off x="228600" y="228600"/>
            <a:ext cx="8458200" cy="1447800"/>
          </a:xfrm>
        </p:spPr>
        <p:txBody>
          <a:bodyPr>
            <a:normAutofit fontScale="90000"/>
          </a:bodyPr>
          <a:lstStyle/>
          <a:p>
            <a:r>
              <a:rPr lang="en-US" sz="4000" dirty="0" smtClean="0"/>
              <a:t>Platelet-Oriented Inhibition in New TIA and Minor Ischemic Stroke (POINT) Trial</a:t>
            </a:r>
            <a:endParaRPr lang="en-US" sz="4000" dirty="0"/>
          </a:p>
        </p:txBody>
      </p:sp>
    </p:spTree>
    <p:extLst>
      <p:ext uri="{BB962C8B-B14F-4D97-AF65-F5344CB8AC3E}">
        <p14:creationId xmlns:p14="http://schemas.microsoft.com/office/powerpoint/2010/main" val="3733521726"/>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DH-Gree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8.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3294</TotalTime>
  <Words>1126</Words>
  <Application>Microsoft Macintosh PowerPoint</Application>
  <PresentationFormat>On-screen Show (4:3)</PresentationFormat>
  <Paragraphs>115</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PPT_DH-Green</vt:lpstr>
      <vt:lpstr>PowerPoint Presentation</vt:lpstr>
      <vt:lpstr>PowerPoint Presentation</vt:lpstr>
      <vt:lpstr>PowerPoint Presentation</vt:lpstr>
      <vt:lpstr>PowerPoint Presentation</vt:lpstr>
      <vt:lpstr>Adult and Pediatric Neurology Research at DHMC</vt:lpstr>
      <vt:lpstr>PowerPoint Presentation</vt:lpstr>
      <vt:lpstr>Clinical trials and research studies  now enrolling at DHMC</vt:lpstr>
      <vt:lpstr>Stroke &amp; TIA</vt:lpstr>
      <vt:lpstr>Platelet-Oriented Inhibition in New TIA and Minor Ischemic Stroke (POINT) Trial</vt:lpstr>
      <vt:lpstr>PowerPoint Presentation</vt:lpstr>
      <vt:lpstr>PowerPoint Presentation</vt:lpstr>
      <vt:lpstr>Epilepsy</vt:lpstr>
      <vt:lpstr>Protocol SP0969 </vt:lpstr>
      <vt:lpstr>Midazolam studies</vt:lpstr>
      <vt:lpstr>Verapamil for Dravet</vt:lpstr>
      <vt:lpstr>Other epilepsy research studies currently enrolling participants</vt:lpstr>
      <vt:lpstr>Multiple Sclerosis</vt:lpstr>
      <vt:lpstr>PASSAGE</vt:lpstr>
      <vt:lpstr>FTY2399 (Longterm)</vt:lpstr>
      <vt:lpstr>EXPAND</vt:lpstr>
      <vt:lpstr>ALS</vt:lpstr>
      <vt:lpstr>Epidemiology of ALS in  Northern New England</vt:lpstr>
      <vt:lpstr>Northern New England Neurologic Biospecimen Repository</vt:lpstr>
      <vt:lpstr>Also currently enrolling</vt:lpstr>
      <vt:lpstr>IGOS</vt:lpstr>
      <vt:lpstr>CSF Bank </vt:lpstr>
      <vt:lpstr>3,4-DAP</vt:lpstr>
      <vt:lpstr>Neuro-Oncology Studies Enrolling at DHMC</vt:lpstr>
      <vt:lpstr>Neuro-Oncology cont.</vt:lpstr>
      <vt:lpstr>Neuro-Oncology cont.</vt:lpstr>
      <vt:lpstr>PowerPoint Presentation</vt:lpstr>
    </vt:vector>
  </TitlesOfParts>
  <Company>Dartmouth-Hitchcock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Margaret A. Notestin</dc:creator>
  <cp:lastModifiedBy>Timothy Lukovits</cp:lastModifiedBy>
  <cp:revision>199</cp:revision>
  <dcterms:created xsi:type="dcterms:W3CDTF">2011-10-26T17:14:16Z</dcterms:created>
  <dcterms:modified xsi:type="dcterms:W3CDTF">2015-05-07T19:30:03Z</dcterms:modified>
</cp:coreProperties>
</file>